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81" r:id="rId3"/>
    <p:sldId id="283" r:id="rId4"/>
    <p:sldId id="390" r:id="rId5"/>
    <p:sldId id="392" r:id="rId6"/>
    <p:sldId id="391" r:id="rId7"/>
    <p:sldId id="393" r:id="rId8"/>
    <p:sldId id="394" r:id="rId9"/>
    <p:sldId id="395" r:id="rId10"/>
    <p:sldId id="396" r:id="rId11"/>
    <p:sldId id="397" r:id="rId12"/>
    <p:sldId id="398" r:id="rId13"/>
    <p:sldId id="399" r:id="rId14"/>
    <p:sldId id="257" r:id="rId15"/>
    <p:sldId id="291" r:id="rId16"/>
    <p:sldId id="292" r:id="rId17"/>
    <p:sldId id="260" r:id="rId18"/>
    <p:sldId id="319" r:id="rId19"/>
    <p:sldId id="258" r:id="rId20"/>
    <p:sldId id="320" r:id="rId21"/>
    <p:sldId id="32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4B1"/>
    <a:srgbClr val="FFF4EB"/>
    <a:srgbClr val="FFFDFB"/>
    <a:srgbClr val="FFE7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12" autoAdjust="0"/>
    <p:restoredTop sz="83886" autoAdjust="0"/>
  </p:normalViewPr>
  <p:slideViewPr>
    <p:cSldViewPr snapToGrid="0">
      <p:cViewPr varScale="1">
        <p:scale>
          <a:sx n="93" d="100"/>
          <a:sy n="93" d="100"/>
        </p:scale>
        <p:origin x="216"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22A746-1F12-432E-9797-43D347D4F09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D360925F-C0FF-4AFC-BB47-BACD300800F0}">
      <dgm:prSet/>
      <dgm:spPr/>
      <dgm:t>
        <a:bodyPr/>
        <a:lstStyle/>
        <a:p>
          <a:r>
            <a:rPr lang="en-US"/>
            <a:t>Collect an envelope template</a:t>
          </a:r>
        </a:p>
      </dgm:t>
    </dgm:pt>
    <dgm:pt modelId="{6082FBB1-F119-4FE4-9E16-598C8DC1D8F0}" type="parTrans" cxnId="{7BC4FE68-D1A3-4893-BD61-3D7FC68C0D54}">
      <dgm:prSet/>
      <dgm:spPr/>
      <dgm:t>
        <a:bodyPr/>
        <a:lstStyle/>
        <a:p>
          <a:endParaRPr lang="en-US"/>
        </a:p>
      </dgm:t>
    </dgm:pt>
    <dgm:pt modelId="{4428AC13-A717-4A72-B094-EAF42C8F64C4}" type="sibTrans" cxnId="{7BC4FE68-D1A3-4893-BD61-3D7FC68C0D54}">
      <dgm:prSet/>
      <dgm:spPr/>
      <dgm:t>
        <a:bodyPr/>
        <a:lstStyle/>
        <a:p>
          <a:endParaRPr lang="en-US"/>
        </a:p>
      </dgm:t>
    </dgm:pt>
    <dgm:pt modelId="{CBF7977A-3966-462F-8FB9-E7F004B163EB}">
      <dgm:prSet/>
      <dgm:spPr/>
      <dgm:t>
        <a:bodyPr/>
        <a:lstStyle/>
        <a:p>
          <a:r>
            <a:rPr lang="en-US"/>
            <a:t>Cut along the solid black lines</a:t>
          </a:r>
        </a:p>
      </dgm:t>
    </dgm:pt>
    <dgm:pt modelId="{6267F323-D7B3-41F5-99ED-BE2915513747}" type="parTrans" cxnId="{1A06E7AA-F58B-4AB8-BF76-6B8C6A813A11}">
      <dgm:prSet/>
      <dgm:spPr/>
      <dgm:t>
        <a:bodyPr/>
        <a:lstStyle/>
        <a:p>
          <a:endParaRPr lang="en-US"/>
        </a:p>
      </dgm:t>
    </dgm:pt>
    <dgm:pt modelId="{24E4FD4E-6DC2-4009-B8D7-2149FBAD4CF0}" type="sibTrans" cxnId="{1A06E7AA-F58B-4AB8-BF76-6B8C6A813A11}">
      <dgm:prSet/>
      <dgm:spPr/>
      <dgm:t>
        <a:bodyPr/>
        <a:lstStyle/>
        <a:p>
          <a:endParaRPr lang="en-US"/>
        </a:p>
      </dgm:t>
    </dgm:pt>
    <dgm:pt modelId="{FC397DEC-69E1-49B9-8C70-946B3037B4A9}">
      <dgm:prSet/>
      <dgm:spPr/>
      <dgm:t>
        <a:bodyPr/>
        <a:lstStyle/>
        <a:p>
          <a:r>
            <a:rPr lang="en-US"/>
            <a:t>Fold along the dotted black lines</a:t>
          </a:r>
        </a:p>
      </dgm:t>
    </dgm:pt>
    <dgm:pt modelId="{1B4EDD8F-5D14-49B0-A790-9D94A762C440}" type="parTrans" cxnId="{21650783-7B33-4C7E-A2D7-7AF11A8F3DD8}">
      <dgm:prSet/>
      <dgm:spPr/>
      <dgm:t>
        <a:bodyPr/>
        <a:lstStyle/>
        <a:p>
          <a:endParaRPr lang="en-US"/>
        </a:p>
      </dgm:t>
    </dgm:pt>
    <dgm:pt modelId="{367B3984-330D-4408-9A92-6A03811038D6}" type="sibTrans" cxnId="{21650783-7B33-4C7E-A2D7-7AF11A8F3DD8}">
      <dgm:prSet/>
      <dgm:spPr/>
      <dgm:t>
        <a:bodyPr/>
        <a:lstStyle/>
        <a:p>
          <a:endParaRPr lang="en-US"/>
        </a:p>
      </dgm:t>
    </dgm:pt>
    <dgm:pt modelId="{1FFB7715-8229-4D43-8931-59241CD79DA0}">
      <dgm:prSet/>
      <dgm:spPr/>
      <dgm:t>
        <a:bodyPr/>
        <a:lstStyle/>
        <a:p>
          <a:r>
            <a:rPr lang="en-US"/>
            <a:t>Fold your bottom flap up first, then glue the two side flaps to the edge of the bottom one</a:t>
          </a:r>
        </a:p>
      </dgm:t>
    </dgm:pt>
    <dgm:pt modelId="{86D99579-1795-4934-AC50-7785B90A5A42}" type="parTrans" cxnId="{595647CC-295B-44BE-885C-7D90820CD2FE}">
      <dgm:prSet/>
      <dgm:spPr/>
      <dgm:t>
        <a:bodyPr/>
        <a:lstStyle/>
        <a:p>
          <a:endParaRPr lang="en-US"/>
        </a:p>
      </dgm:t>
    </dgm:pt>
    <dgm:pt modelId="{F365D15D-90FA-4A13-AE6F-AF06386F0103}" type="sibTrans" cxnId="{595647CC-295B-44BE-885C-7D90820CD2FE}">
      <dgm:prSet/>
      <dgm:spPr/>
      <dgm:t>
        <a:bodyPr/>
        <a:lstStyle/>
        <a:p>
          <a:endParaRPr lang="en-US"/>
        </a:p>
      </dgm:t>
    </dgm:pt>
    <dgm:pt modelId="{C2A3E0FF-EEB0-45F2-8B40-661667F5DB44}">
      <dgm:prSet/>
      <dgm:spPr/>
      <dgm:t>
        <a:bodyPr/>
        <a:lstStyle/>
        <a:p>
          <a:r>
            <a:rPr lang="en-US" dirty="0"/>
            <a:t>DON’T SEAL IT SHUT  YET!!</a:t>
          </a:r>
        </a:p>
      </dgm:t>
    </dgm:pt>
    <dgm:pt modelId="{173DAC52-870E-4563-97C1-4305E5810EDA}" type="parTrans" cxnId="{78D4888D-717E-4341-9F61-1C8F6F92ADEB}">
      <dgm:prSet/>
      <dgm:spPr/>
      <dgm:t>
        <a:bodyPr/>
        <a:lstStyle/>
        <a:p>
          <a:endParaRPr lang="en-US"/>
        </a:p>
      </dgm:t>
    </dgm:pt>
    <dgm:pt modelId="{028EBFC7-9FC9-4A6B-9311-6857C1EB96EB}" type="sibTrans" cxnId="{78D4888D-717E-4341-9F61-1C8F6F92ADEB}">
      <dgm:prSet/>
      <dgm:spPr/>
      <dgm:t>
        <a:bodyPr/>
        <a:lstStyle/>
        <a:p>
          <a:endParaRPr lang="en-US"/>
        </a:p>
      </dgm:t>
    </dgm:pt>
    <dgm:pt modelId="{ACF8F17F-7413-450D-AA94-8F5E77749182}" type="pres">
      <dgm:prSet presAssocID="{D222A746-1F12-432E-9797-43D347D4F099}" presName="root" presStyleCnt="0">
        <dgm:presLayoutVars>
          <dgm:dir/>
          <dgm:resizeHandles val="exact"/>
        </dgm:presLayoutVars>
      </dgm:prSet>
      <dgm:spPr/>
    </dgm:pt>
    <dgm:pt modelId="{C930B4D2-237D-43D0-90CB-EA7FD5AFCBD7}" type="pres">
      <dgm:prSet presAssocID="{D360925F-C0FF-4AFC-BB47-BACD300800F0}" presName="compNode" presStyleCnt="0"/>
      <dgm:spPr/>
    </dgm:pt>
    <dgm:pt modelId="{F834907E-CF4B-4F50-AE99-F460105A7F62}" type="pres">
      <dgm:prSet presAssocID="{D360925F-C0FF-4AFC-BB47-BACD300800F0}" presName="bgRect" presStyleLbl="bgShp" presStyleIdx="0" presStyleCnt="5"/>
      <dgm:spPr/>
    </dgm:pt>
    <dgm:pt modelId="{527E3151-416B-427C-B5E0-23311B8F77F7}" type="pres">
      <dgm:prSet presAssocID="{D360925F-C0FF-4AFC-BB47-BACD300800F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e"/>
        </a:ext>
      </dgm:extLst>
    </dgm:pt>
    <dgm:pt modelId="{E4CE6C5D-318B-403F-95A6-80198BE98890}" type="pres">
      <dgm:prSet presAssocID="{D360925F-C0FF-4AFC-BB47-BACD300800F0}" presName="spaceRect" presStyleCnt="0"/>
      <dgm:spPr/>
    </dgm:pt>
    <dgm:pt modelId="{3DDD312B-B069-460D-A1DD-82CB8F376F82}" type="pres">
      <dgm:prSet presAssocID="{D360925F-C0FF-4AFC-BB47-BACD300800F0}" presName="parTx" presStyleLbl="revTx" presStyleIdx="0" presStyleCnt="5">
        <dgm:presLayoutVars>
          <dgm:chMax val="0"/>
          <dgm:chPref val="0"/>
        </dgm:presLayoutVars>
      </dgm:prSet>
      <dgm:spPr/>
    </dgm:pt>
    <dgm:pt modelId="{D77E691B-58CC-4DB0-B9A9-9E17603A6BE6}" type="pres">
      <dgm:prSet presAssocID="{4428AC13-A717-4A72-B094-EAF42C8F64C4}" presName="sibTrans" presStyleCnt="0"/>
      <dgm:spPr/>
    </dgm:pt>
    <dgm:pt modelId="{B440A88B-AD62-4FD2-9A4D-B11231A4AAFC}" type="pres">
      <dgm:prSet presAssocID="{CBF7977A-3966-462F-8FB9-E7F004B163EB}" presName="compNode" presStyleCnt="0"/>
      <dgm:spPr/>
    </dgm:pt>
    <dgm:pt modelId="{01E93A0B-0C53-4A94-A843-71C5A58F6036}" type="pres">
      <dgm:prSet presAssocID="{CBF7977A-3966-462F-8FB9-E7F004B163EB}" presName="bgRect" presStyleLbl="bgShp" presStyleIdx="1" presStyleCnt="5"/>
      <dgm:spPr/>
    </dgm:pt>
    <dgm:pt modelId="{55F79180-9DD4-4EDE-8E9E-D98A04F74609}" type="pres">
      <dgm:prSet presAssocID="{CBF7977A-3966-462F-8FB9-E7F004B163E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rn"/>
        </a:ext>
      </dgm:extLst>
    </dgm:pt>
    <dgm:pt modelId="{30D8C8ED-FE05-4211-9245-92DD431CC6B1}" type="pres">
      <dgm:prSet presAssocID="{CBF7977A-3966-462F-8FB9-E7F004B163EB}" presName="spaceRect" presStyleCnt="0"/>
      <dgm:spPr/>
    </dgm:pt>
    <dgm:pt modelId="{2B7D7B62-DD81-44BD-9DF3-4C3992CF7A06}" type="pres">
      <dgm:prSet presAssocID="{CBF7977A-3966-462F-8FB9-E7F004B163EB}" presName="parTx" presStyleLbl="revTx" presStyleIdx="1" presStyleCnt="5">
        <dgm:presLayoutVars>
          <dgm:chMax val="0"/>
          <dgm:chPref val="0"/>
        </dgm:presLayoutVars>
      </dgm:prSet>
      <dgm:spPr/>
    </dgm:pt>
    <dgm:pt modelId="{4D1ADDE2-BE6C-478E-8FE2-E6446C174CAB}" type="pres">
      <dgm:prSet presAssocID="{24E4FD4E-6DC2-4009-B8D7-2149FBAD4CF0}" presName="sibTrans" presStyleCnt="0"/>
      <dgm:spPr/>
    </dgm:pt>
    <dgm:pt modelId="{CF165F30-D129-4738-B514-D03E16F56118}" type="pres">
      <dgm:prSet presAssocID="{FC397DEC-69E1-49B9-8C70-946B3037B4A9}" presName="compNode" presStyleCnt="0"/>
      <dgm:spPr/>
    </dgm:pt>
    <dgm:pt modelId="{0E1F162F-BED6-45E3-B0CC-B2E8093E20EC}" type="pres">
      <dgm:prSet presAssocID="{FC397DEC-69E1-49B9-8C70-946B3037B4A9}" presName="bgRect" presStyleLbl="bgShp" presStyleIdx="2" presStyleCnt="5"/>
      <dgm:spPr/>
    </dgm:pt>
    <dgm:pt modelId="{22B089E2-69FB-4FDF-AD63-E8D6AC251866}" type="pres">
      <dgm:prSet presAssocID="{FC397DEC-69E1-49B9-8C70-946B3037B4A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er without Stem"/>
        </a:ext>
      </dgm:extLst>
    </dgm:pt>
    <dgm:pt modelId="{C231EB99-94EE-42CB-A3B4-E00F680C546B}" type="pres">
      <dgm:prSet presAssocID="{FC397DEC-69E1-49B9-8C70-946B3037B4A9}" presName="spaceRect" presStyleCnt="0"/>
      <dgm:spPr/>
    </dgm:pt>
    <dgm:pt modelId="{38F26D16-2DCA-484E-AA68-680F220FEBB9}" type="pres">
      <dgm:prSet presAssocID="{FC397DEC-69E1-49B9-8C70-946B3037B4A9}" presName="parTx" presStyleLbl="revTx" presStyleIdx="2" presStyleCnt="5">
        <dgm:presLayoutVars>
          <dgm:chMax val="0"/>
          <dgm:chPref val="0"/>
        </dgm:presLayoutVars>
      </dgm:prSet>
      <dgm:spPr/>
    </dgm:pt>
    <dgm:pt modelId="{478DDE69-48C7-459D-9046-9C30F6E9458D}" type="pres">
      <dgm:prSet presAssocID="{367B3984-330D-4408-9A92-6A03811038D6}" presName="sibTrans" presStyleCnt="0"/>
      <dgm:spPr/>
    </dgm:pt>
    <dgm:pt modelId="{35157360-8C1B-44B0-8CC4-F8FC8DD091AB}" type="pres">
      <dgm:prSet presAssocID="{1FFB7715-8229-4D43-8931-59241CD79DA0}" presName="compNode" presStyleCnt="0"/>
      <dgm:spPr/>
    </dgm:pt>
    <dgm:pt modelId="{3C0972C8-0CBC-40C8-8FE3-C0BB9B49264C}" type="pres">
      <dgm:prSet presAssocID="{1FFB7715-8229-4D43-8931-59241CD79DA0}" presName="bgRect" presStyleLbl="bgShp" presStyleIdx="3" presStyleCnt="5"/>
      <dgm:spPr/>
    </dgm:pt>
    <dgm:pt modelId="{33D47FCA-516C-4018-B2F5-C2B73321777F}" type="pres">
      <dgm:prSet presAssocID="{1FFB7715-8229-4D43-8931-59241CD79DA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C8FB2A0A-8858-40DE-A56B-CAEF40850073}" type="pres">
      <dgm:prSet presAssocID="{1FFB7715-8229-4D43-8931-59241CD79DA0}" presName="spaceRect" presStyleCnt="0"/>
      <dgm:spPr/>
    </dgm:pt>
    <dgm:pt modelId="{25E4E62C-7E81-4F17-8C17-96A7BE7C61BE}" type="pres">
      <dgm:prSet presAssocID="{1FFB7715-8229-4D43-8931-59241CD79DA0}" presName="parTx" presStyleLbl="revTx" presStyleIdx="3" presStyleCnt="5">
        <dgm:presLayoutVars>
          <dgm:chMax val="0"/>
          <dgm:chPref val="0"/>
        </dgm:presLayoutVars>
      </dgm:prSet>
      <dgm:spPr/>
    </dgm:pt>
    <dgm:pt modelId="{9E513A4B-EE10-4D5C-A29D-507144F82565}" type="pres">
      <dgm:prSet presAssocID="{F365D15D-90FA-4A13-AE6F-AF06386F0103}" presName="sibTrans" presStyleCnt="0"/>
      <dgm:spPr/>
    </dgm:pt>
    <dgm:pt modelId="{1161D060-B316-4564-94A8-6030D76595DE}" type="pres">
      <dgm:prSet presAssocID="{C2A3E0FF-EEB0-45F2-8B40-661667F5DB44}" presName="compNode" presStyleCnt="0"/>
      <dgm:spPr/>
    </dgm:pt>
    <dgm:pt modelId="{C7448147-35D4-44E0-BADE-85BD29754E4D}" type="pres">
      <dgm:prSet presAssocID="{C2A3E0FF-EEB0-45F2-8B40-661667F5DB44}" presName="bgRect" presStyleLbl="bgShp" presStyleIdx="4" presStyleCnt="5"/>
      <dgm:spPr/>
    </dgm:pt>
    <dgm:pt modelId="{D9A0E74D-AC7B-461A-91C6-89B709190763}" type="pres">
      <dgm:prSet presAssocID="{C2A3E0FF-EEB0-45F2-8B40-661667F5DB4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se"/>
        </a:ext>
      </dgm:extLst>
    </dgm:pt>
    <dgm:pt modelId="{0C3F2EEE-D3E4-4258-A406-F8129BE8950A}" type="pres">
      <dgm:prSet presAssocID="{C2A3E0FF-EEB0-45F2-8B40-661667F5DB44}" presName="spaceRect" presStyleCnt="0"/>
      <dgm:spPr/>
    </dgm:pt>
    <dgm:pt modelId="{7792A8F7-C672-459F-A34B-94314A20BF4A}" type="pres">
      <dgm:prSet presAssocID="{C2A3E0FF-EEB0-45F2-8B40-661667F5DB44}" presName="parTx" presStyleLbl="revTx" presStyleIdx="4" presStyleCnt="5">
        <dgm:presLayoutVars>
          <dgm:chMax val="0"/>
          <dgm:chPref val="0"/>
        </dgm:presLayoutVars>
      </dgm:prSet>
      <dgm:spPr/>
    </dgm:pt>
  </dgm:ptLst>
  <dgm:cxnLst>
    <dgm:cxn modelId="{3493F93F-726E-49F2-868F-69D216E8C705}" type="presOf" srcId="{1FFB7715-8229-4D43-8931-59241CD79DA0}" destId="{25E4E62C-7E81-4F17-8C17-96A7BE7C61BE}" srcOrd="0" destOrd="0" presId="urn:microsoft.com/office/officeart/2018/2/layout/IconVerticalSolidList"/>
    <dgm:cxn modelId="{7BC4FE68-D1A3-4893-BD61-3D7FC68C0D54}" srcId="{D222A746-1F12-432E-9797-43D347D4F099}" destId="{D360925F-C0FF-4AFC-BB47-BACD300800F0}" srcOrd="0" destOrd="0" parTransId="{6082FBB1-F119-4FE4-9E16-598C8DC1D8F0}" sibTransId="{4428AC13-A717-4A72-B094-EAF42C8F64C4}"/>
    <dgm:cxn modelId="{21650783-7B33-4C7E-A2D7-7AF11A8F3DD8}" srcId="{D222A746-1F12-432E-9797-43D347D4F099}" destId="{FC397DEC-69E1-49B9-8C70-946B3037B4A9}" srcOrd="2" destOrd="0" parTransId="{1B4EDD8F-5D14-49B0-A790-9D94A762C440}" sibTransId="{367B3984-330D-4408-9A92-6A03811038D6}"/>
    <dgm:cxn modelId="{CE354886-83ED-4B0F-B9E7-39F63A955261}" type="presOf" srcId="{C2A3E0FF-EEB0-45F2-8B40-661667F5DB44}" destId="{7792A8F7-C672-459F-A34B-94314A20BF4A}" srcOrd="0" destOrd="0" presId="urn:microsoft.com/office/officeart/2018/2/layout/IconVerticalSolidList"/>
    <dgm:cxn modelId="{78D4888D-717E-4341-9F61-1C8F6F92ADEB}" srcId="{D222A746-1F12-432E-9797-43D347D4F099}" destId="{C2A3E0FF-EEB0-45F2-8B40-661667F5DB44}" srcOrd="4" destOrd="0" parTransId="{173DAC52-870E-4563-97C1-4305E5810EDA}" sibTransId="{028EBFC7-9FC9-4A6B-9311-6857C1EB96EB}"/>
    <dgm:cxn modelId="{D52BE4A1-6CFF-40ED-9FD4-251C06635711}" type="presOf" srcId="{D222A746-1F12-432E-9797-43D347D4F099}" destId="{ACF8F17F-7413-450D-AA94-8F5E77749182}" srcOrd="0" destOrd="0" presId="urn:microsoft.com/office/officeart/2018/2/layout/IconVerticalSolidList"/>
    <dgm:cxn modelId="{FA667DA8-F0E6-4625-8889-AD4F5B1A150B}" type="presOf" srcId="{D360925F-C0FF-4AFC-BB47-BACD300800F0}" destId="{3DDD312B-B069-460D-A1DD-82CB8F376F82}" srcOrd="0" destOrd="0" presId="urn:microsoft.com/office/officeart/2018/2/layout/IconVerticalSolidList"/>
    <dgm:cxn modelId="{1A06E7AA-F58B-4AB8-BF76-6B8C6A813A11}" srcId="{D222A746-1F12-432E-9797-43D347D4F099}" destId="{CBF7977A-3966-462F-8FB9-E7F004B163EB}" srcOrd="1" destOrd="0" parTransId="{6267F323-D7B3-41F5-99ED-BE2915513747}" sibTransId="{24E4FD4E-6DC2-4009-B8D7-2149FBAD4CF0}"/>
    <dgm:cxn modelId="{5865DFB8-B23C-4436-A669-2FC6E89761E2}" type="presOf" srcId="{CBF7977A-3966-462F-8FB9-E7F004B163EB}" destId="{2B7D7B62-DD81-44BD-9DF3-4C3992CF7A06}" srcOrd="0" destOrd="0" presId="urn:microsoft.com/office/officeart/2018/2/layout/IconVerticalSolidList"/>
    <dgm:cxn modelId="{595647CC-295B-44BE-885C-7D90820CD2FE}" srcId="{D222A746-1F12-432E-9797-43D347D4F099}" destId="{1FFB7715-8229-4D43-8931-59241CD79DA0}" srcOrd="3" destOrd="0" parTransId="{86D99579-1795-4934-AC50-7785B90A5A42}" sibTransId="{F365D15D-90FA-4A13-AE6F-AF06386F0103}"/>
    <dgm:cxn modelId="{0064E4F2-DF1D-45C9-8669-DD3EFC40D7A8}" type="presOf" srcId="{FC397DEC-69E1-49B9-8C70-946B3037B4A9}" destId="{38F26D16-2DCA-484E-AA68-680F220FEBB9}" srcOrd="0" destOrd="0" presId="urn:microsoft.com/office/officeart/2018/2/layout/IconVerticalSolidList"/>
    <dgm:cxn modelId="{FC53C313-A0BF-487C-8CA3-A2ADC62987A7}" type="presParOf" srcId="{ACF8F17F-7413-450D-AA94-8F5E77749182}" destId="{C930B4D2-237D-43D0-90CB-EA7FD5AFCBD7}" srcOrd="0" destOrd="0" presId="urn:microsoft.com/office/officeart/2018/2/layout/IconVerticalSolidList"/>
    <dgm:cxn modelId="{9BED8ADB-5262-4A3D-ACAA-46E354B72BF3}" type="presParOf" srcId="{C930B4D2-237D-43D0-90CB-EA7FD5AFCBD7}" destId="{F834907E-CF4B-4F50-AE99-F460105A7F62}" srcOrd="0" destOrd="0" presId="urn:microsoft.com/office/officeart/2018/2/layout/IconVerticalSolidList"/>
    <dgm:cxn modelId="{582A9608-8064-4264-AC0D-798603592F15}" type="presParOf" srcId="{C930B4D2-237D-43D0-90CB-EA7FD5AFCBD7}" destId="{527E3151-416B-427C-B5E0-23311B8F77F7}" srcOrd="1" destOrd="0" presId="urn:microsoft.com/office/officeart/2018/2/layout/IconVerticalSolidList"/>
    <dgm:cxn modelId="{CF2D8A33-62FD-4ABE-B1A0-7624E9F2F0FF}" type="presParOf" srcId="{C930B4D2-237D-43D0-90CB-EA7FD5AFCBD7}" destId="{E4CE6C5D-318B-403F-95A6-80198BE98890}" srcOrd="2" destOrd="0" presId="urn:microsoft.com/office/officeart/2018/2/layout/IconVerticalSolidList"/>
    <dgm:cxn modelId="{5C9BE6F9-7A96-434A-BCB3-66D7B453984D}" type="presParOf" srcId="{C930B4D2-237D-43D0-90CB-EA7FD5AFCBD7}" destId="{3DDD312B-B069-460D-A1DD-82CB8F376F82}" srcOrd="3" destOrd="0" presId="urn:microsoft.com/office/officeart/2018/2/layout/IconVerticalSolidList"/>
    <dgm:cxn modelId="{8C93F727-F451-41E9-A44A-BE209FF503CD}" type="presParOf" srcId="{ACF8F17F-7413-450D-AA94-8F5E77749182}" destId="{D77E691B-58CC-4DB0-B9A9-9E17603A6BE6}" srcOrd="1" destOrd="0" presId="urn:microsoft.com/office/officeart/2018/2/layout/IconVerticalSolidList"/>
    <dgm:cxn modelId="{4EB65384-B5FF-4A37-AF45-322967A5E062}" type="presParOf" srcId="{ACF8F17F-7413-450D-AA94-8F5E77749182}" destId="{B440A88B-AD62-4FD2-9A4D-B11231A4AAFC}" srcOrd="2" destOrd="0" presId="urn:microsoft.com/office/officeart/2018/2/layout/IconVerticalSolidList"/>
    <dgm:cxn modelId="{74226CCF-F975-43E9-848A-263048AA152D}" type="presParOf" srcId="{B440A88B-AD62-4FD2-9A4D-B11231A4AAFC}" destId="{01E93A0B-0C53-4A94-A843-71C5A58F6036}" srcOrd="0" destOrd="0" presId="urn:microsoft.com/office/officeart/2018/2/layout/IconVerticalSolidList"/>
    <dgm:cxn modelId="{5BABAAA4-3709-45BA-AC67-2A2FD3AA8BA1}" type="presParOf" srcId="{B440A88B-AD62-4FD2-9A4D-B11231A4AAFC}" destId="{55F79180-9DD4-4EDE-8E9E-D98A04F74609}" srcOrd="1" destOrd="0" presId="urn:microsoft.com/office/officeart/2018/2/layout/IconVerticalSolidList"/>
    <dgm:cxn modelId="{99E20E86-5C87-4957-B0D5-A3BA2E2C48EA}" type="presParOf" srcId="{B440A88B-AD62-4FD2-9A4D-B11231A4AAFC}" destId="{30D8C8ED-FE05-4211-9245-92DD431CC6B1}" srcOrd="2" destOrd="0" presId="urn:microsoft.com/office/officeart/2018/2/layout/IconVerticalSolidList"/>
    <dgm:cxn modelId="{24E18ADE-BA23-4060-A3EC-CB77238A7A04}" type="presParOf" srcId="{B440A88B-AD62-4FD2-9A4D-B11231A4AAFC}" destId="{2B7D7B62-DD81-44BD-9DF3-4C3992CF7A06}" srcOrd="3" destOrd="0" presId="urn:microsoft.com/office/officeart/2018/2/layout/IconVerticalSolidList"/>
    <dgm:cxn modelId="{A57F82E0-800B-4F2F-BE9B-B327C3B41F74}" type="presParOf" srcId="{ACF8F17F-7413-450D-AA94-8F5E77749182}" destId="{4D1ADDE2-BE6C-478E-8FE2-E6446C174CAB}" srcOrd="3" destOrd="0" presId="urn:microsoft.com/office/officeart/2018/2/layout/IconVerticalSolidList"/>
    <dgm:cxn modelId="{110924EF-1AFE-41C1-A172-FBBFD837FEAE}" type="presParOf" srcId="{ACF8F17F-7413-450D-AA94-8F5E77749182}" destId="{CF165F30-D129-4738-B514-D03E16F56118}" srcOrd="4" destOrd="0" presId="urn:microsoft.com/office/officeart/2018/2/layout/IconVerticalSolidList"/>
    <dgm:cxn modelId="{B8517C85-364C-4027-AC44-DF4CC434045C}" type="presParOf" srcId="{CF165F30-D129-4738-B514-D03E16F56118}" destId="{0E1F162F-BED6-45E3-B0CC-B2E8093E20EC}" srcOrd="0" destOrd="0" presId="urn:microsoft.com/office/officeart/2018/2/layout/IconVerticalSolidList"/>
    <dgm:cxn modelId="{6D2557AC-22AB-4803-97AF-70683C3B6DF0}" type="presParOf" srcId="{CF165F30-D129-4738-B514-D03E16F56118}" destId="{22B089E2-69FB-4FDF-AD63-E8D6AC251866}" srcOrd="1" destOrd="0" presId="urn:microsoft.com/office/officeart/2018/2/layout/IconVerticalSolidList"/>
    <dgm:cxn modelId="{13E11CD8-4F2B-4040-96A5-258E75AF68EE}" type="presParOf" srcId="{CF165F30-D129-4738-B514-D03E16F56118}" destId="{C231EB99-94EE-42CB-A3B4-E00F680C546B}" srcOrd="2" destOrd="0" presId="urn:microsoft.com/office/officeart/2018/2/layout/IconVerticalSolidList"/>
    <dgm:cxn modelId="{4E7E4655-4039-45EA-8B41-BF7AEB9FCC49}" type="presParOf" srcId="{CF165F30-D129-4738-B514-D03E16F56118}" destId="{38F26D16-2DCA-484E-AA68-680F220FEBB9}" srcOrd="3" destOrd="0" presId="urn:microsoft.com/office/officeart/2018/2/layout/IconVerticalSolidList"/>
    <dgm:cxn modelId="{E9E1F015-BCE7-46F6-8A2E-A540D298BD99}" type="presParOf" srcId="{ACF8F17F-7413-450D-AA94-8F5E77749182}" destId="{478DDE69-48C7-459D-9046-9C30F6E9458D}" srcOrd="5" destOrd="0" presId="urn:microsoft.com/office/officeart/2018/2/layout/IconVerticalSolidList"/>
    <dgm:cxn modelId="{8C61F18D-5A6F-4D14-8339-B8003B7D2B7D}" type="presParOf" srcId="{ACF8F17F-7413-450D-AA94-8F5E77749182}" destId="{35157360-8C1B-44B0-8CC4-F8FC8DD091AB}" srcOrd="6" destOrd="0" presId="urn:microsoft.com/office/officeart/2018/2/layout/IconVerticalSolidList"/>
    <dgm:cxn modelId="{88E6D06D-CC88-4927-AB9C-0ABC29A2A0CD}" type="presParOf" srcId="{35157360-8C1B-44B0-8CC4-F8FC8DD091AB}" destId="{3C0972C8-0CBC-40C8-8FE3-C0BB9B49264C}" srcOrd="0" destOrd="0" presId="urn:microsoft.com/office/officeart/2018/2/layout/IconVerticalSolidList"/>
    <dgm:cxn modelId="{1764B75B-8046-4256-8A42-8016D79A8CF6}" type="presParOf" srcId="{35157360-8C1B-44B0-8CC4-F8FC8DD091AB}" destId="{33D47FCA-516C-4018-B2F5-C2B73321777F}" srcOrd="1" destOrd="0" presId="urn:microsoft.com/office/officeart/2018/2/layout/IconVerticalSolidList"/>
    <dgm:cxn modelId="{A423D4BD-D8AF-4112-A56A-80B4B595041A}" type="presParOf" srcId="{35157360-8C1B-44B0-8CC4-F8FC8DD091AB}" destId="{C8FB2A0A-8858-40DE-A56B-CAEF40850073}" srcOrd="2" destOrd="0" presId="urn:microsoft.com/office/officeart/2018/2/layout/IconVerticalSolidList"/>
    <dgm:cxn modelId="{A0584D1B-2D2E-482A-B4E0-8E05FA5534FD}" type="presParOf" srcId="{35157360-8C1B-44B0-8CC4-F8FC8DD091AB}" destId="{25E4E62C-7E81-4F17-8C17-96A7BE7C61BE}" srcOrd="3" destOrd="0" presId="urn:microsoft.com/office/officeart/2018/2/layout/IconVerticalSolidList"/>
    <dgm:cxn modelId="{9ECCCD48-51C5-46A3-8C57-27815EB27CF9}" type="presParOf" srcId="{ACF8F17F-7413-450D-AA94-8F5E77749182}" destId="{9E513A4B-EE10-4D5C-A29D-507144F82565}" srcOrd="7" destOrd="0" presId="urn:microsoft.com/office/officeart/2018/2/layout/IconVerticalSolidList"/>
    <dgm:cxn modelId="{2CE69A1F-D641-4A8D-8885-C3DF28B5C2AF}" type="presParOf" srcId="{ACF8F17F-7413-450D-AA94-8F5E77749182}" destId="{1161D060-B316-4564-94A8-6030D76595DE}" srcOrd="8" destOrd="0" presId="urn:microsoft.com/office/officeart/2018/2/layout/IconVerticalSolidList"/>
    <dgm:cxn modelId="{23437B04-5432-45C8-BE50-6B020C0ACBA5}" type="presParOf" srcId="{1161D060-B316-4564-94A8-6030D76595DE}" destId="{C7448147-35D4-44E0-BADE-85BD29754E4D}" srcOrd="0" destOrd="0" presId="urn:microsoft.com/office/officeart/2018/2/layout/IconVerticalSolidList"/>
    <dgm:cxn modelId="{96787F6A-4A30-4876-A84C-BD354069D547}" type="presParOf" srcId="{1161D060-B316-4564-94A8-6030D76595DE}" destId="{D9A0E74D-AC7B-461A-91C6-89B709190763}" srcOrd="1" destOrd="0" presId="urn:microsoft.com/office/officeart/2018/2/layout/IconVerticalSolidList"/>
    <dgm:cxn modelId="{F9E53500-0EB6-4C23-9D4B-42776D5D536C}" type="presParOf" srcId="{1161D060-B316-4564-94A8-6030D76595DE}" destId="{0C3F2EEE-D3E4-4258-A406-F8129BE8950A}" srcOrd="2" destOrd="0" presId="urn:microsoft.com/office/officeart/2018/2/layout/IconVerticalSolidList"/>
    <dgm:cxn modelId="{007326CE-854E-4BA2-B6C5-E0850857C753}" type="presParOf" srcId="{1161D060-B316-4564-94A8-6030D76595DE}" destId="{7792A8F7-C672-459F-A34B-94314A20BF4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34907E-CF4B-4F50-AE99-F460105A7F62}">
      <dsp:nvSpPr>
        <dsp:cNvPr id="0" name=""/>
        <dsp:cNvSpPr/>
      </dsp:nvSpPr>
      <dsp:spPr>
        <a:xfrm>
          <a:off x="0" y="3145"/>
          <a:ext cx="8022562" cy="6699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7E3151-416B-427C-B5E0-23311B8F77F7}">
      <dsp:nvSpPr>
        <dsp:cNvPr id="0" name=""/>
        <dsp:cNvSpPr/>
      </dsp:nvSpPr>
      <dsp:spPr>
        <a:xfrm>
          <a:off x="202664" y="153887"/>
          <a:ext cx="368481" cy="3684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DD312B-B069-460D-A1DD-82CB8F376F82}">
      <dsp:nvSpPr>
        <dsp:cNvPr id="0" name=""/>
        <dsp:cNvSpPr/>
      </dsp:nvSpPr>
      <dsp:spPr>
        <a:xfrm>
          <a:off x="773810" y="3145"/>
          <a:ext cx="7248751" cy="669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05" tIns="70905" rIns="70905" bIns="70905" numCol="1" spcCol="1270" anchor="ctr" anchorCtr="0">
          <a:noAutofit/>
        </a:bodyPr>
        <a:lstStyle/>
        <a:p>
          <a:pPr marL="0" lvl="0" indent="0" algn="l" defTabSz="800100">
            <a:lnSpc>
              <a:spcPct val="90000"/>
            </a:lnSpc>
            <a:spcBef>
              <a:spcPct val="0"/>
            </a:spcBef>
            <a:spcAft>
              <a:spcPct val="35000"/>
            </a:spcAft>
            <a:buNone/>
          </a:pPr>
          <a:r>
            <a:rPr lang="en-US" sz="1800" kern="1200"/>
            <a:t>Collect an envelope template</a:t>
          </a:r>
        </a:p>
      </dsp:txBody>
      <dsp:txXfrm>
        <a:off x="773810" y="3145"/>
        <a:ext cx="7248751" cy="669966"/>
      </dsp:txXfrm>
    </dsp:sp>
    <dsp:sp modelId="{01E93A0B-0C53-4A94-A843-71C5A58F6036}">
      <dsp:nvSpPr>
        <dsp:cNvPr id="0" name=""/>
        <dsp:cNvSpPr/>
      </dsp:nvSpPr>
      <dsp:spPr>
        <a:xfrm>
          <a:off x="0" y="840603"/>
          <a:ext cx="8022562" cy="6699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F79180-9DD4-4EDE-8E9E-D98A04F74609}">
      <dsp:nvSpPr>
        <dsp:cNvPr id="0" name=""/>
        <dsp:cNvSpPr/>
      </dsp:nvSpPr>
      <dsp:spPr>
        <a:xfrm>
          <a:off x="202664" y="991345"/>
          <a:ext cx="368481" cy="3684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B7D7B62-DD81-44BD-9DF3-4C3992CF7A06}">
      <dsp:nvSpPr>
        <dsp:cNvPr id="0" name=""/>
        <dsp:cNvSpPr/>
      </dsp:nvSpPr>
      <dsp:spPr>
        <a:xfrm>
          <a:off x="773810" y="840603"/>
          <a:ext cx="7248751" cy="669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05" tIns="70905" rIns="70905" bIns="70905" numCol="1" spcCol="1270" anchor="ctr" anchorCtr="0">
          <a:noAutofit/>
        </a:bodyPr>
        <a:lstStyle/>
        <a:p>
          <a:pPr marL="0" lvl="0" indent="0" algn="l" defTabSz="800100">
            <a:lnSpc>
              <a:spcPct val="90000"/>
            </a:lnSpc>
            <a:spcBef>
              <a:spcPct val="0"/>
            </a:spcBef>
            <a:spcAft>
              <a:spcPct val="35000"/>
            </a:spcAft>
            <a:buNone/>
          </a:pPr>
          <a:r>
            <a:rPr lang="en-US" sz="1800" kern="1200"/>
            <a:t>Cut along the solid black lines</a:t>
          </a:r>
        </a:p>
      </dsp:txBody>
      <dsp:txXfrm>
        <a:off x="773810" y="840603"/>
        <a:ext cx="7248751" cy="669966"/>
      </dsp:txXfrm>
    </dsp:sp>
    <dsp:sp modelId="{0E1F162F-BED6-45E3-B0CC-B2E8093E20EC}">
      <dsp:nvSpPr>
        <dsp:cNvPr id="0" name=""/>
        <dsp:cNvSpPr/>
      </dsp:nvSpPr>
      <dsp:spPr>
        <a:xfrm>
          <a:off x="0" y="1678060"/>
          <a:ext cx="8022562" cy="6699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B089E2-69FB-4FDF-AD63-E8D6AC251866}">
      <dsp:nvSpPr>
        <dsp:cNvPr id="0" name=""/>
        <dsp:cNvSpPr/>
      </dsp:nvSpPr>
      <dsp:spPr>
        <a:xfrm>
          <a:off x="202664" y="1828803"/>
          <a:ext cx="368481" cy="3684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F26D16-2DCA-484E-AA68-680F220FEBB9}">
      <dsp:nvSpPr>
        <dsp:cNvPr id="0" name=""/>
        <dsp:cNvSpPr/>
      </dsp:nvSpPr>
      <dsp:spPr>
        <a:xfrm>
          <a:off x="773810" y="1678060"/>
          <a:ext cx="7248751" cy="669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05" tIns="70905" rIns="70905" bIns="70905" numCol="1" spcCol="1270" anchor="ctr" anchorCtr="0">
          <a:noAutofit/>
        </a:bodyPr>
        <a:lstStyle/>
        <a:p>
          <a:pPr marL="0" lvl="0" indent="0" algn="l" defTabSz="800100">
            <a:lnSpc>
              <a:spcPct val="90000"/>
            </a:lnSpc>
            <a:spcBef>
              <a:spcPct val="0"/>
            </a:spcBef>
            <a:spcAft>
              <a:spcPct val="35000"/>
            </a:spcAft>
            <a:buNone/>
          </a:pPr>
          <a:r>
            <a:rPr lang="en-US" sz="1800" kern="1200"/>
            <a:t>Fold along the dotted black lines</a:t>
          </a:r>
        </a:p>
      </dsp:txBody>
      <dsp:txXfrm>
        <a:off x="773810" y="1678060"/>
        <a:ext cx="7248751" cy="669966"/>
      </dsp:txXfrm>
    </dsp:sp>
    <dsp:sp modelId="{3C0972C8-0CBC-40C8-8FE3-C0BB9B49264C}">
      <dsp:nvSpPr>
        <dsp:cNvPr id="0" name=""/>
        <dsp:cNvSpPr/>
      </dsp:nvSpPr>
      <dsp:spPr>
        <a:xfrm>
          <a:off x="0" y="2515518"/>
          <a:ext cx="8022562" cy="6699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D47FCA-516C-4018-B2F5-C2B73321777F}">
      <dsp:nvSpPr>
        <dsp:cNvPr id="0" name=""/>
        <dsp:cNvSpPr/>
      </dsp:nvSpPr>
      <dsp:spPr>
        <a:xfrm>
          <a:off x="202664" y="2666261"/>
          <a:ext cx="368481" cy="3684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E4E62C-7E81-4F17-8C17-96A7BE7C61BE}">
      <dsp:nvSpPr>
        <dsp:cNvPr id="0" name=""/>
        <dsp:cNvSpPr/>
      </dsp:nvSpPr>
      <dsp:spPr>
        <a:xfrm>
          <a:off x="773810" y="2515518"/>
          <a:ext cx="7248751" cy="669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05" tIns="70905" rIns="70905" bIns="70905" numCol="1" spcCol="1270" anchor="ctr" anchorCtr="0">
          <a:noAutofit/>
        </a:bodyPr>
        <a:lstStyle/>
        <a:p>
          <a:pPr marL="0" lvl="0" indent="0" algn="l" defTabSz="800100">
            <a:lnSpc>
              <a:spcPct val="90000"/>
            </a:lnSpc>
            <a:spcBef>
              <a:spcPct val="0"/>
            </a:spcBef>
            <a:spcAft>
              <a:spcPct val="35000"/>
            </a:spcAft>
            <a:buNone/>
          </a:pPr>
          <a:r>
            <a:rPr lang="en-US" sz="1800" kern="1200"/>
            <a:t>Fold your bottom flap up first, then glue the two side flaps to the edge of the bottom one</a:t>
          </a:r>
        </a:p>
      </dsp:txBody>
      <dsp:txXfrm>
        <a:off x="773810" y="2515518"/>
        <a:ext cx="7248751" cy="669966"/>
      </dsp:txXfrm>
    </dsp:sp>
    <dsp:sp modelId="{C7448147-35D4-44E0-BADE-85BD29754E4D}">
      <dsp:nvSpPr>
        <dsp:cNvPr id="0" name=""/>
        <dsp:cNvSpPr/>
      </dsp:nvSpPr>
      <dsp:spPr>
        <a:xfrm>
          <a:off x="0" y="3352976"/>
          <a:ext cx="8022562" cy="6699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A0E74D-AC7B-461A-91C6-89B709190763}">
      <dsp:nvSpPr>
        <dsp:cNvPr id="0" name=""/>
        <dsp:cNvSpPr/>
      </dsp:nvSpPr>
      <dsp:spPr>
        <a:xfrm>
          <a:off x="202664" y="3503718"/>
          <a:ext cx="368481" cy="36848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92A8F7-C672-459F-A34B-94314A20BF4A}">
      <dsp:nvSpPr>
        <dsp:cNvPr id="0" name=""/>
        <dsp:cNvSpPr/>
      </dsp:nvSpPr>
      <dsp:spPr>
        <a:xfrm>
          <a:off x="773810" y="3352976"/>
          <a:ext cx="7248751" cy="669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05" tIns="70905" rIns="70905" bIns="70905" numCol="1" spcCol="1270" anchor="ctr" anchorCtr="0">
          <a:noAutofit/>
        </a:bodyPr>
        <a:lstStyle/>
        <a:p>
          <a:pPr marL="0" lvl="0" indent="0" algn="l" defTabSz="800100">
            <a:lnSpc>
              <a:spcPct val="90000"/>
            </a:lnSpc>
            <a:spcBef>
              <a:spcPct val="0"/>
            </a:spcBef>
            <a:spcAft>
              <a:spcPct val="35000"/>
            </a:spcAft>
            <a:buNone/>
          </a:pPr>
          <a:r>
            <a:rPr lang="en-US" sz="1800" kern="1200" dirty="0"/>
            <a:t>DON’T SEAL IT SHUT  YET!!</a:t>
          </a:r>
        </a:p>
      </dsp:txBody>
      <dsp:txXfrm>
        <a:off x="773810" y="3352976"/>
        <a:ext cx="7248751" cy="66996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7A36F7-0907-4FEF-B0FD-8059B973ACD9}" type="datetimeFigureOut">
              <a:rPr lang="en-AU" smtClean="0"/>
              <a:t>5/12/2023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C573D7-E80C-4709-9B31-9CF3A42190EB}" type="slidenum">
              <a:rPr lang="en-AU" smtClean="0"/>
              <a:t>‹#›</a:t>
            </a:fld>
            <a:endParaRPr lang="en-AU"/>
          </a:p>
        </p:txBody>
      </p:sp>
    </p:spTree>
    <p:extLst>
      <p:ext uri="{BB962C8B-B14F-4D97-AF65-F5344CB8AC3E}">
        <p14:creationId xmlns:p14="http://schemas.microsoft.com/office/powerpoint/2010/main" val="3481880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ducationwaeduau.sharepoint.com/:u:/r/sites/WSHS/students/SitePages/Help-Videos.aspx?csf=1&amp;web=1&amp;e=6KaGOq"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educationwaeduau.sharepoint.com/sites/WSHS/students/SitePages/Help-Videos.aspx"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Assessment task submission – students can submit their work in a way outlined by the teacher. Some tasks may require electronic submission, so it is important that students know how to submit through Connect or how to send via email. Some tasks may require a hard copy submission, so it is important that students know when their work is due or where to submit work via staff HPE pigeonholes (if you use them).</a:t>
            </a:r>
          </a:p>
          <a:p>
            <a:endParaRPr lang="en-US" dirty="0"/>
          </a:p>
          <a:p>
            <a:r>
              <a:rPr lang="en-US" dirty="0"/>
              <a:t>Student emails – accessible via connect. </a:t>
            </a:r>
          </a:p>
        </p:txBody>
      </p:sp>
      <p:sp>
        <p:nvSpPr>
          <p:cNvPr id="4" name="Slide Number Placeholder 3"/>
          <p:cNvSpPr>
            <a:spLocks noGrp="1"/>
          </p:cNvSpPr>
          <p:nvPr>
            <p:ph type="sldNum" sz="quarter" idx="5"/>
          </p:nvPr>
        </p:nvSpPr>
        <p:spPr/>
        <p:txBody>
          <a:bodyPr/>
          <a:lstStyle/>
          <a:p>
            <a:fld id="{32C573D7-E80C-4709-9B31-9CF3A42190EB}" type="slidenum">
              <a:rPr lang="en-AU" smtClean="0"/>
              <a:t>4</a:t>
            </a:fld>
            <a:endParaRPr lang="en-AU"/>
          </a:p>
        </p:txBody>
      </p:sp>
    </p:spTree>
    <p:extLst>
      <p:ext uri="{BB962C8B-B14F-4D97-AF65-F5344CB8AC3E}">
        <p14:creationId xmlns:p14="http://schemas.microsoft.com/office/powerpoint/2010/main" val="3419908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2C573D7-E80C-4709-9B31-9CF3A42190EB}" type="slidenum">
              <a:rPr lang="en-AU" smtClean="0"/>
              <a:t>18</a:t>
            </a:fld>
            <a:endParaRPr lang="en-AU"/>
          </a:p>
        </p:txBody>
      </p:sp>
    </p:spTree>
    <p:extLst>
      <p:ext uri="{BB962C8B-B14F-4D97-AF65-F5344CB8AC3E}">
        <p14:creationId xmlns:p14="http://schemas.microsoft.com/office/powerpoint/2010/main" val="2238669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print these envelope templates onto coloured paper, or white paper.</a:t>
            </a:r>
          </a:p>
          <a:p>
            <a:r>
              <a:rPr lang="en-US" dirty="0"/>
              <a:t>Students will need scissors and glue, or tape. Students can also decorate their envelope. </a:t>
            </a:r>
          </a:p>
          <a:p>
            <a:endParaRPr lang="en-US" dirty="0"/>
          </a:p>
          <a:p>
            <a:r>
              <a:rPr lang="en-US" dirty="0"/>
              <a:t>ALTERNATIVE: Give students their own, normal envelope instead of making their own. </a:t>
            </a:r>
          </a:p>
        </p:txBody>
      </p:sp>
      <p:sp>
        <p:nvSpPr>
          <p:cNvPr id="4" name="Slide Number Placeholder 3"/>
          <p:cNvSpPr>
            <a:spLocks noGrp="1"/>
          </p:cNvSpPr>
          <p:nvPr>
            <p:ph type="sldNum" sz="quarter" idx="5"/>
          </p:nvPr>
        </p:nvSpPr>
        <p:spPr/>
        <p:txBody>
          <a:bodyPr/>
          <a:lstStyle/>
          <a:p>
            <a:fld id="{32C573D7-E80C-4709-9B31-9CF3A42190EB}" type="slidenum">
              <a:rPr lang="en-AU" smtClean="0"/>
              <a:t>19</a:t>
            </a:fld>
            <a:endParaRPr lang="en-AU"/>
          </a:p>
        </p:txBody>
      </p:sp>
    </p:spTree>
    <p:extLst>
      <p:ext uri="{BB962C8B-B14F-4D97-AF65-F5344CB8AC3E}">
        <p14:creationId xmlns:p14="http://schemas.microsoft.com/office/powerpoint/2010/main" val="2646728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don’t have to include all dot points – they are there to help students think. </a:t>
            </a:r>
          </a:p>
        </p:txBody>
      </p:sp>
      <p:sp>
        <p:nvSpPr>
          <p:cNvPr id="4" name="Slide Number Placeholder 3"/>
          <p:cNvSpPr>
            <a:spLocks noGrp="1"/>
          </p:cNvSpPr>
          <p:nvPr>
            <p:ph type="sldNum" sz="quarter" idx="5"/>
          </p:nvPr>
        </p:nvSpPr>
        <p:spPr/>
        <p:txBody>
          <a:bodyPr/>
          <a:lstStyle/>
          <a:p>
            <a:fld id="{32C573D7-E80C-4709-9B31-9CF3A42190EB}" type="slidenum">
              <a:rPr lang="en-AU" smtClean="0"/>
              <a:t>20</a:t>
            </a:fld>
            <a:endParaRPr lang="en-AU"/>
          </a:p>
        </p:txBody>
      </p:sp>
    </p:spTree>
    <p:extLst>
      <p:ext uri="{BB962C8B-B14F-4D97-AF65-F5344CB8AC3E}">
        <p14:creationId xmlns:p14="http://schemas.microsoft.com/office/powerpoint/2010/main" val="3775062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anything else you want/expect from your class.</a:t>
            </a:r>
          </a:p>
        </p:txBody>
      </p:sp>
      <p:sp>
        <p:nvSpPr>
          <p:cNvPr id="4" name="Slide Number Placeholder 3"/>
          <p:cNvSpPr>
            <a:spLocks noGrp="1"/>
          </p:cNvSpPr>
          <p:nvPr>
            <p:ph type="sldNum" sz="quarter" idx="5"/>
          </p:nvPr>
        </p:nvSpPr>
        <p:spPr/>
        <p:txBody>
          <a:bodyPr/>
          <a:lstStyle/>
          <a:p>
            <a:fld id="{32C573D7-E80C-4709-9B31-9CF3A42190EB}" type="slidenum">
              <a:rPr lang="en-AU" smtClean="0"/>
              <a:t>5</a:t>
            </a:fld>
            <a:endParaRPr lang="en-AU"/>
          </a:p>
        </p:txBody>
      </p:sp>
    </p:spTree>
    <p:extLst>
      <p:ext uri="{BB962C8B-B14F-4D97-AF65-F5344CB8AC3E}">
        <p14:creationId xmlns:p14="http://schemas.microsoft.com/office/powerpoint/2010/main" val="81052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 students if you will upload your content to the Library or Content section on Connect.</a:t>
            </a:r>
          </a:p>
        </p:txBody>
      </p:sp>
      <p:sp>
        <p:nvSpPr>
          <p:cNvPr id="4" name="Slide Number Placeholder 3"/>
          <p:cNvSpPr>
            <a:spLocks noGrp="1"/>
          </p:cNvSpPr>
          <p:nvPr>
            <p:ph type="sldNum" sz="quarter" idx="5"/>
          </p:nvPr>
        </p:nvSpPr>
        <p:spPr/>
        <p:txBody>
          <a:bodyPr/>
          <a:lstStyle/>
          <a:p>
            <a:fld id="{32C573D7-E80C-4709-9B31-9CF3A42190EB}" type="slidenum">
              <a:rPr lang="en-AU" smtClean="0"/>
              <a:t>6</a:t>
            </a:fld>
            <a:endParaRPr lang="en-AU"/>
          </a:p>
        </p:txBody>
      </p:sp>
    </p:spTree>
    <p:extLst>
      <p:ext uri="{BB962C8B-B14F-4D97-AF65-F5344CB8AC3E}">
        <p14:creationId xmlns:p14="http://schemas.microsoft.com/office/powerpoint/2010/main" val="4230325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here, students can send and receive emails. </a:t>
            </a:r>
          </a:p>
        </p:txBody>
      </p:sp>
      <p:sp>
        <p:nvSpPr>
          <p:cNvPr id="4" name="Slide Number Placeholder 3"/>
          <p:cNvSpPr>
            <a:spLocks noGrp="1"/>
          </p:cNvSpPr>
          <p:nvPr>
            <p:ph type="sldNum" sz="quarter" idx="5"/>
          </p:nvPr>
        </p:nvSpPr>
        <p:spPr/>
        <p:txBody>
          <a:bodyPr/>
          <a:lstStyle/>
          <a:p>
            <a:fld id="{32C573D7-E80C-4709-9B31-9CF3A42190EB}" type="slidenum">
              <a:rPr lang="en-AU" smtClean="0"/>
              <a:t>7</a:t>
            </a:fld>
            <a:endParaRPr lang="en-AU"/>
          </a:p>
        </p:txBody>
      </p:sp>
    </p:spTree>
    <p:extLst>
      <p:ext uri="{BB962C8B-B14F-4D97-AF65-F5344CB8AC3E}">
        <p14:creationId xmlns:p14="http://schemas.microsoft.com/office/powerpoint/2010/main" val="1498328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2C573D7-E80C-4709-9B31-9CF3A42190EB}" type="slidenum">
              <a:rPr lang="en-AU" smtClean="0"/>
              <a:t>8</a:t>
            </a:fld>
            <a:endParaRPr lang="en-AU"/>
          </a:p>
        </p:txBody>
      </p:sp>
    </p:spTree>
    <p:extLst>
      <p:ext uri="{BB962C8B-B14F-4D97-AF65-F5344CB8AC3E}">
        <p14:creationId xmlns:p14="http://schemas.microsoft.com/office/powerpoint/2010/main" val="848414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box should have a heading saying ‘Student SharePoint’ that they click.</a:t>
            </a:r>
          </a:p>
        </p:txBody>
      </p:sp>
      <p:sp>
        <p:nvSpPr>
          <p:cNvPr id="4" name="Slide Number Placeholder 3"/>
          <p:cNvSpPr>
            <a:spLocks noGrp="1"/>
          </p:cNvSpPr>
          <p:nvPr>
            <p:ph type="sldNum" sz="quarter" idx="5"/>
          </p:nvPr>
        </p:nvSpPr>
        <p:spPr/>
        <p:txBody>
          <a:bodyPr/>
          <a:lstStyle/>
          <a:p>
            <a:fld id="{32C573D7-E80C-4709-9B31-9CF3A42190EB}" type="slidenum">
              <a:rPr lang="en-AU" smtClean="0"/>
              <a:t>9</a:t>
            </a:fld>
            <a:endParaRPr lang="en-AU"/>
          </a:p>
        </p:txBody>
      </p:sp>
    </p:spTree>
    <p:extLst>
      <p:ext uri="{BB962C8B-B14F-4D97-AF65-F5344CB8AC3E}">
        <p14:creationId xmlns:p14="http://schemas.microsoft.com/office/powerpoint/2010/main" val="3997588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hlinkClick r:id="rId3"/>
              </a:rPr>
              <a:t>Digital Help</a:t>
            </a:r>
            <a:endParaRPr lang="en-AU" dirty="0"/>
          </a:p>
          <a:p>
            <a:endParaRPr lang="en-AU" dirty="0"/>
          </a:p>
          <a:p>
            <a:r>
              <a:rPr lang="en-AU" dirty="0">
                <a:hlinkClick r:id="rId4"/>
              </a:rPr>
              <a:t>Digital Help (sharepoint.com)</a:t>
            </a:r>
            <a:endParaRPr lang="en-AU" dirty="0"/>
          </a:p>
        </p:txBody>
      </p:sp>
      <p:sp>
        <p:nvSpPr>
          <p:cNvPr id="4" name="Slide Number Placeholder 3"/>
          <p:cNvSpPr>
            <a:spLocks noGrp="1"/>
          </p:cNvSpPr>
          <p:nvPr>
            <p:ph type="sldNum" sz="quarter" idx="5"/>
          </p:nvPr>
        </p:nvSpPr>
        <p:spPr/>
        <p:txBody>
          <a:bodyPr/>
          <a:lstStyle/>
          <a:p>
            <a:fld id="{32C573D7-E80C-4709-9B31-9CF3A42190EB}" type="slidenum">
              <a:rPr lang="en-AU" smtClean="0"/>
              <a:t>11</a:t>
            </a:fld>
            <a:endParaRPr lang="en-AU"/>
          </a:p>
        </p:txBody>
      </p:sp>
    </p:spTree>
    <p:extLst>
      <p:ext uri="{BB962C8B-B14F-4D97-AF65-F5344CB8AC3E}">
        <p14:creationId xmlns:p14="http://schemas.microsoft.com/office/powerpoint/2010/main" val="1313510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Instruct students on where to find the workbook based on where you upload it – Library or Content section?</a:t>
            </a:r>
          </a:p>
        </p:txBody>
      </p:sp>
      <p:sp>
        <p:nvSpPr>
          <p:cNvPr id="4" name="Slide Number Placeholder 3"/>
          <p:cNvSpPr>
            <a:spLocks noGrp="1"/>
          </p:cNvSpPr>
          <p:nvPr>
            <p:ph type="sldNum" sz="quarter" idx="5"/>
          </p:nvPr>
        </p:nvSpPr>
        <p:spPr/>
        <p:txBody>
          <a:bodyPr/>
          <a:lstStyle/>
          <a:p>
            <a:fld id="{32C573D7-E80C-4709-9B31-9CF3A42190EB}" type="slidenum">
              <a:rPr lang="en-AU" smtClean="0"/>
              <a:t>12</a:t>
            </a:fld>
            <a:endParaRPr lang="en-AU"/>
          </a:p>
        </p:txBody>
      </p:sp>
    </p:spTree>
    <p:extLst>
      <p:ext uri="{BB962C8B-B14F-4D97-AF65-F5344CB8AC3E}">
        <p14:creationId xmlns:p14="http://schemas.microsoft.com/office/powerpoint/2010/main" val="542422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7000"/>
              </a:lnSpc>
              <a:spcAft>
                <a:spcPts val="800"/>
              </a:spcAft>
              <a:buFont typeface="+mj-lt"/>
              <a:buNone/>
              <a:tabLst>
                <a:tab pos="457200" algn="l"/>
              </a:tabLst>
            </a:pPr>
            <a:r>
              <a:rPr lang="en-AU" sz="1800" dirty="0">
                <a:solidFill>
                  <a:srgbClr val="374151"/>
                </a:solidFill>
                <a:effectLst/>
                <a:latin typeface="Calibri" panose="020F0502020204030204" pitchFamily="34" charset="0"/>
                <a:ea typeface="Times New Roman" panose="02020603050405020304" pitchFamily="18" charset="0"/>
                <a:cs typeface="Calibri" panose="020F0502020204030204" pitchFamily="34" charset="0"/>
              </a:rPr>
              <a:t>Example questions to ask for “Would you rather”</a:t>
            </a:r>
          </a:p>
          <a:p>
            <a:pPr marL="342900" lvl="0" indent="-342900">
              <a:lnSpc>
                <a:spcPct val="107000"/>
              </a:lnSpc>
              <a:spcAft>
                <a:spcPts val="800"/>
              </a:spcAft>
              <a:buFont typeface="+mj-lt"/>
              <a:buAutoNum type="arabicPeriod"/>
              <a:tabLst>
                <a:tab pos="457200" algn="l"/>
              </a:tabLst>
            </a:pPr>
            <a:r>
              <a:rPr lang="en-AU" sz="1800" dirty="0">
                <a:solidFill>
                  <a:srgbClr val="374151"/>
                </a:solidFill>
                <a:effectLst/>
                <a:latin typeface="Calibri" panose="020F0502020204030204" pitchFamily="34" charset="0"/>
                <a:ea typeface="Times New Roman" panose="02020603050405020304" pitchFamily="18" charset="0"/>
                <a:cs typeface="Calibri" panose="020F0502020204030204" pitchFamily="34" charset="0"/>
              </a:rPr>
              <a:t>Would you rather have the ability to speak every language fluently or be able to play every musical instrument?</a:t>
            </a:r>
            <a:endParaRPr lang="en-AU" sz="18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AU" sz="1800" dirty="0">
                <a:solidFill>
                  <a:srgbClr val="374151"/>
                </a:solidFill>
                <a:effectLst/>
                <a:latin typeface="Calibri" panose="020F0502020204030204" pitchFamily="34" charset="0"/>
                <a:ea typeface="Times New Roman" panose="02020603050405020304" pitchFamily="18" charset="0"/>
                <a:cs typeface="Calibri" panose="020F0502020204030204" pitchFamily="34" charset="0"/>
              </a:rPr>
              <a:t>Would you rather spend a day exploring outer space or exploring the depths of the ocean?</a:t>
            </a:r>
            <a:endParaRPr lang="en-AU" sz="18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AU" sz="1800" dirty="0">
                <a:solidFill>
                  <a:srgbClr val="374151"/>
                </a:solidFill>
                <a:effectLst/>
                <a:latin typeface="Calibri" panose="020F0502020204030204" pitchFamily="34" charset="0"/>
                <a:ea typeface="Times New Roman" panose="02020603050405020304" pitchFamily="18" charset="0"/>
                <a:cs typeface="Calibri" panose="020F0502020204030204" pitchFamily="34" charset="0"/>
              </a:rPr>
              <a:t>Would you rather have the power to become invisible or the power to read minds?</a:t>
            </a:r>
            <a:endParaRPr lang="en-AU" sz="18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AU" sz="1800" dirty="0">
                <a:solidFill>
                  <a:srgbClr val="374151"/>
                </a:solidFill>
                <a:effectLst/>
                <a:latin typeface="Calibri" panose="020F0502020204030204" pitchFamily="34" charset="0"/>
                <a:ea typeface="Times New Roman" panose="02020603050405020304" pitchFamily="18" charset="0"/>
                <a:cs typeface="Calibri" panose="020F0502020204030204" pitchFamily="34" charset="0"/>
              </a:rPr>
              <a:t>Would you rather always have to hop on one foot or only be able to walk backward?</a:t>
            </a:r>
            <a:endParaRPr lang="en-AU" sz="18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AU" sz="1800" dirty="0">
                <a:solidFill>
                  <a:srgbClr val="374151"/>
                </a:solidFill>
                <a:effectLst/>
                <a:latin typeface="Calibri" panose="020F0502020204030204" pitchFamily="34" charset="0"/>
                <a:ea typeface="Times New Roman" panose="02020603050405020304" pitchFamily="18" charset="0"/>
                <a:cs typeface="Calibri" panose="020F0502020204030204" pitchFamily="34" charset="0"/>
              </a:rPr>
              <a:t>Would you rather be able to fly like a bird or swim like a fish?</a:t>
            </a:r>
            <a:endParaRPr lang="en-AU" sz="18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AU" sz="1800" dirty="0">
                <a:solidFill>
                  <a:srgbClr val="374151"/>
                </a:solidFill>
                <a:effectLst/>
                <a:latin typeface="Calibri" panose="020F0502020204030204" pitchFamily="34" charset="0"/>
                <a:ea typeface="Times New Roman" panose="02020603050405020304" pitchFamily="18" charset="0"/>
                <a:cs typeface="Calibri" panose="020F0502020204030204" pitchFamily="34" charset="0"/>
              </a:rPr>
              <a:t>Would you rather have a photographic memory or the ability to pause time?</a:t>
            </a:r>
            <a:endParaRPr lang="en-AU" sz="18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AU" sz="1800" dirty="0">
                <a:solidFill>
                  <a:srgbClr val="374151"/>
                </a:solidFill>
                <a:effectLst/>
                <a:latin typeface="Calibri" panose="020F0502020204030204" pitchFamily="34" charset="0"/>
                <a:ea typeface="Times New Roman" panose="02020603050405020304" pitchFamily="18" charset="0"/>
                <a:cs typeface="Calibri" panose="020F0502020204030204" pitchFamily="34" charset="0"/>
              </a:rPr>
              <a:t>Would you rather have a pet dinosaur or a pet dragon?</a:t>
            </a:r>
            <a:endParaRPr lang="en-AU" sz="18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AU" sz="1800" dirty="0">
                <a:solidFill>
                  <a:srgbClr val="374151"/>
                </a:solidFill>
                <a:effectLst/>
                <a:latin typeface="Calibri" panose="020F0502020204030204" pitchFamily="34" charset="0"/>
                <a:ea typeface="Times New Roman" panose="02020603050405020304" pitchFamily="18" charset="0"/>
                <a:cs typeface="Calibri" panose="020F0502020204030204" pitchFamily="34" charset="0"/>
              </a:rPr>
              <a:t>Would you rather live in a world without technology or a world without animals?</a:t>
            </a:r>
            <a:endParaRPr lang="en-AU" sz="18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AU" sz="1800" dirty="0">
                <a:solidFill>
                  <a:srgbClr val="374151"/>
                </a:solidFill>
                <a:effectLst/>
                <a:latin typeface="Calibri" panose="020F0502020204030204" pitchFamily="34" charset="0"/>
                <a:ea typeface="Times New Roman" panose="02020603050405020304" pitchFamily="18" charset="0"/>
                <a:cs typeface="Calibri" panose="020F0502020204030204" pitchFamily="34" charset="0"/>
              </a:rPr>
              <a:t>Would you rather be able to teleport anywhere instantly or have the power to heal any injury or illness?</a:t>
            </a:r>
            <a:endParaRPr lang="en-AU" sz="18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AU" sz="1800" dirty="0">
                <a:solidFill>
                  <a:srgbClr val="374151"/>
                </a:solidFill>
                <a:effectLst/>
                <a:latin typeface="Calibri" panose="020F0502020204030204" pitchFamily="34" charset="0"/>
                <a:ea typeface="Times New Roman" panose="02020603050405020304" pitchFamily="18" charset="0"/>
                <a:cs typeface="Calibri" panose="020F0502020204030204" pitchFamily="34" charset="0"/>
              </a:rPr>
              <a:t>Would you rather be able to travel back in time or into the future?</a:t>
            </a:r>
            <a:endParaRPr lang="en-AU" sz="18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2C573D7-E80C-4709-9B31-9CF3A42190EB}" type="slidenum">
              <a:rPr lang="en-AU" smtClean="0"/>
              <a:t>16</a:t>
            </a:fld>
            <a:endParaRPr lang="en-AU"/>
          </a:p>
        </p:txBody>
      </p:sp>
    </p:spTree>
    <p:extLst>
      <p:ext uri="{BB962C8B-B14F-4D97-AF65-F5344CB8AC3E}">
        <p14:creationId xmlns:p14="http://schemas.microsoft.com/office/powerpoint/2010/main" val="1925447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86F2E1-FA8A-4588-BBFD-A05AC645A9D8}" type="datetimeFigureOut">
              <a:rPr lang="en-AU" smtClean="0"/>
              <a:t>5/12/2023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4017378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86F2E1-FA8A-4588-BBFD-A05AC645A9D8}" type="datetimeFigureOut">
              <a:rPr lang="en-AU" smtClean="0"/>
              <a:t>5/12/2023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363385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CF86F2E1-FA8A-4588-BBFD-A05AC645A9D8}" type="datetimeFigureOut">
              <a:rPr lang="en-AU" smtClean="0"/>
              <a:t>5/12/2023</a:t>
            </a:fld>
            <a:endParaRPr lang="en-AU"/>
          </a:p>
        </p:txBody>
      </p:sp>
      <p:sp>
        <p:nvSpPr>
          <p:cNvPr id="5" name="Footer Placeholder 4"/>
          <p:cNvSpPr>
            <a:spLocks noGrp="1"/>
          </p:cNvSpPr>
          <p:nvPr>
            <p:ph type="ftr" sz="quarter" idx="11"/>
          </p:nvPr>
        </p:nvSpPr>
        <p:spPr>
          <a:xfrm>
            <a:off x="3776135" y="6422854"/>
            <a:ext cx="4279669" cy="365125"/>
          </a:xfrm>
        </p:spPr>
        <p:txBody>
          <a:bodyPr/>
          <a:lstStyle/>
          <a:p>
            <a:endParaRPr lang="en-AU"/>
          </a:p>
        </p:txBody>
      </p:sp>
      <p:sp>
        <p:nvSpPr>
          <p:cNvPr id="6" name="Slide Number Placeholder 5"/>
          <p:cNvSpPr>
            <a:spLocks noGrp="1"/>
          </p:cNvSpPr>
          <p:nvPr>
            <p:ph type="sldNum" sz="quarter" idx="12"/>
          </p:nvPr>
        </p:nvSpPr>
        <p:spPr>
          <a:xfrm>
            <a:off x="8073048" y="6422854"/>
            <a:ext cx="879759" cy="365125"/>
          </a:xfrm>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4256360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86F2E1-FA8A-4588-BBFD-A05AC645A9D8}" type="datetimeFigureOut">
              <a:rPr lang="en-AU" smtClean="0"/>
              <a:t>5/12/2023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4012024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CF86F2E1-FA8A-4588-BBFD-A05AC645A9D8}" type="datetimeFigureOut">
              <a:rPr lang="en-AU" smtClean="0"/>
              <a:t>5/12/2023</a:t>
            </a:fld>
            <a:endParaRPr lang="en-AU"/>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AU"/>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2B9A715-435D-481F-92DE-B257404B0EA3}" type="slidenum">
              <a:rPr lang="en-AU" smtClean="0"/>
              <a:t>‹#›</a:t>
            </a:fld>
            <a:endParaRPr lang="en-AU"/>
          </a:p>
        </p:txBody>
      </p:sp>
    </p:spTree>
    <p:extLst>
      <p:ext uri="{BB962C8B-B14F-4D97-AF65-F5344CB8AC3E}">
        <p14:creationId xmlns:p14="http://schemas.microsoft.com/office/powerpoint/2010/main" val="219926194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86F2E1-FA8A-4588-BBFD-A05AC645A9D8}" type="datetimeFigureOut">
              <a:rPr lang="en-AU" smtClean="0"/>
              <a:t>5/12/2023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4053986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86F2E1-FA8A-4588-BBFD-A05AC645A9D8}" type="datetimeFigureOut">
              <a:rPr lang="en-AU" smtClean="0"/>
              <a:t>5/12/2023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3426797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86F2E1-FA8A-4588-BBFD-A05AC645A9D8}" type="datetimeFigureOut">
              <a:rPr lang="en-AU" smtClean="0"/>
              <a:t>5/12/2023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45700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86F2E1-FA8A-4588-BBFD-A05AC645A9D8}" type="datetimeFigureOut">
              <a:rPr lang="en-AU" smtClean="0"/>
              <a:t>5/12/2023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1923949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F86F2E1-FA8A-4588-BBFD-A05AC645A9D8}" type="datetimeFigureOut">
              <a:rPr lang="en-AU" smtClean="0"/>
              <a:t>5/12/2023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1061007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F86F2E1-FA8A-4588-BBFD-A05AC645A9D8}" type="datetimeFigureOut">
              <a:rPr lang="en-AU" smtClean="0"/>
              <a:t>5/12/2023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3361218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CF86F2E1-FA8A-4588-BBFD-A05AC645A9D8}" type="datetimeFigureOut">
              <a:rPr lang="en-AU" smtClean="0"/>
              <a:t>5/12/2023</a:t>
            </a:fld>
            <a:endParaRPr lang="en-AU"/>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AU"/>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D2B9A715-435D-481F-92DE-B257404B0EA3}" type="slidenum">
              <a:rPr lang="en-AU" smtClean="0"/>
              <a:t>‹#›</a:t>
            </a:fld>
            <a:endParaRPr lang="en-AU"/>
          </a:p>
        </p:txBody>
      </p:sp>
    </p:spTree>
    <p:extLst>
      <p:ext uri="{BB962C8B-B14F-4D97-AF65-F5344CB8AC3E}">
        <p14:creationId xmlns:p14="http://schemas.microsoft.com/office/powerpoint/2010/main" val="152336012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3.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ducationwaeduau.sharepoint.com/:u:/r/sites/WSHS/students/SitePages/Help-Videos.aspx?csf=1&amp;web=1&amp;e=6KaGOq"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ducationwaeduau.sharepoint.com/:u:/r/sites/WSHS/students/SitePages/Help-Videos.aspx?csf=1&amp;web=1&amp;e=6KaGOq"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5.wdp"/></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1727" y="2182637"/>
            <a:ext cx="9118495" cy="1600964"/>
          </a:xfrm>
          <a:solidFill>
            <a:schemeClr val="accent1">
              <a:lumMod val="60000"/>
              <a:lumOff val="40000"/>
            </a:schemeClr>
          </a:solidFill>
        </p:spPr>
        <p:txBody>
          <a:bodyPr>
            <a:normAutofit/>
          </a:bodyPr>
          <a:lstStyle/>
          <a:p>
            <a:r>
              <a:rPr lang="en-AU" sz="7200" b="1" dirty="0"/>
              <a:t>All About Me </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91776" y1="59639" x2="91776" y2="59639"/>
                        <a14:foregroundMark x1="88487" y1="54217" x2="88487" y2="54217"/>
                        <a14:foregroundMark x1="82237" y1="13855" x2="82237" y2="13855"/>
                        <a14:foregroundMark x1="11842" y1="19277" x2="11842" y2="19277"/>
                        <a14:foregroundMark x1="6250" y1="51807" x2="6250" y2="51807"/>
                        <a14:foregroundMark x1="13158" y1="53614" x2="13158" y2="53614"/>
                        <a14:foregroundMark x1="11513" y1="53012" x2="11513" y2="53012"/>
                        <a14:foregroundMark x1="9211" y1="54819" x2="9211" y2="54819"/>
                        <a14:foregroundMark x1="22368" y1="53614" x2="22368" y2="53614"/>
                        <a14:foregroundMark x1="25987" y1="54217" x2="25987" y2="54217"/>
                        <a14:foregroundMark x1="19408" y1="51807" x2="19408" y2="51807"/>
                        <a14:foregroundMark x1="19737" y1="63855" x2="19737" y2="63855"/>
                        <a14:foregroundMark x1="19737" y1="63855" x2="18750" y2="86747"/>
                        <a14:foregroundMark x1="7895" y1="24096" x2="17105" y2="8434"/>
                        <a14:foregroundMark x1="42763" y1="19277" x2="54605" y2="12048"/>
                        <a14:foregroundMark x1="30263" y1="71084" x2="32237" y2="92169"/>
                        <a14:foregroundMark x1="66118" y1="56627" x2="65789" y2="92771"/>
                        <a14:foregroundMark x1="82237" y1="16867" x2="89145" y2="15663"/>
                      </a14:backgroundRemoval>
                    </a14:imgEffect>
                  </a14:imgLayer>
                </a14:imgProps>
              </a:ext>
            </a:extLst>
          </a:blip>
          <a:stretch>
            <a:fillRect/>
          </a:stretch>
        </p:blipFill>
        <p:spPr>
          <a:xfrm>
            <a:off x="8581344" y="4493213"/>
            <a:ext cx="3490768" cy="1906143"/>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ackgroundRemoval t="0" b="98160" l="324" r="100000">
                        <a14:foregroundMark x1="37217" y1="52761" x2="47249" y2="66871"/>
                        <a14:foregroundMark x1="44337" y1="52761" x2="44337" y2="52761"/>
                        <a14:foregroundMark x1="39806" y1="48466" x2="39806" y2="48466"/>
                        <a14:foregroundMark x1="37864" y1="63190" x2="37864" y2="63190"/>
                        <a14:foregroundMark x1="35599" y1="73006" x2="35599" y2="73006"/>
                        <a14:foregroundMark x1="46602" y1="73006" x2="46602" y2="73006"/>
                        <a14:foregroundMark x1="50485" y1="52761" x2="50485" y2="52761"/>
                        <a14:foregroundMark x1="73139" y1="23313" x2="73139" y2="23313"/>
                        <a14:foregroundMark x1="69903" y1="21472" x2="69903" y2="21472"/>
                        <a14:foregroundMark x1="73786" y1="19632" x2="73786" y2="19632"/>
                        <a14:foregroundMark x1="76699" y1="18405" x2="76699" y2="18405"/>
                        <a14:backgroundMark x1="54693" y1="53374" x2="54693" y2="53374"/>
                        <a14:backgroundMark x1="62460" y1="52761" x2="62460" y2="52761"/>
                        <a14:backgroundMark x1="55987" y1="53374" x2="55987" y2="53374"/>
                        <a14:backgroundMark x1="59223" y1="64417" x2="59223" y2="64417"/>
                      </a14:backgroundRemoval>
                    </a14:imgEffect>
                  </a14:imgLayer>
                </a14:imgProps>
              </a:ext>
            </a:extLst>
          </a:blip>
          <a:stretch>
            <a:fillRect/>
          </a:stretch>
        </p:blipFill>
        <p:spPr>
          <a:xfrm>
            <a:off x="-429768" y="-36830"/>
            <a:ext cx="3102012" cy="2340864"/>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ackgroundRemoval t="889" b="100000" l="889" r="99111">
                        <a14:foregroundMark x1="17778" y1="65333" x2="17778" y2="65333"/>
                        <a14:foregroundMark x1="16889" y1="69778" x2="16889" y2="69778"/>
                        <a14:foregroundMark x1="19111" y1="71111" x2="19111" y2="71111"/>
                        <a14:foregroundMark x1="85778" y1="64000" x2="85778" y2="64000"/>
                        <a14:foregroundMark x1="84444" y1="68000" x2="84444" y2="68000"/>
                        <a14:foregroundMark x1="62667" y1="33778" x2="62667" y2="33778"/>
                        <a14:foregroundMark x1="40889" y1="33778" x2="40889" y2="33778"/>
                        <a14:foregroundMark x1="22222" y1="71111" x2="22222" y2="71111"/>
                      </a14:backgroundRemoval>
                    </a14:imgEffect>
                  </a14:imgLayer>
                </a14:imgProps>
              </a:ext>
            </a:extLst>
          </a:blip>
          <a:stretch>
            <a:fillRect/>
          </a:stretch>
        </p:blipFill>
        <p:spPr>
          <a:xfrm>
            <a:off x="9962197" y="23239"/>
            <a:ext cx="2143125" cy="2143125"/>
          </a:xfrm>
          <a:prstGeom prst="rect">
            <a:avLst/>
          </a:prstGeom>
        </p:spPr>
      </p:pic>
      <p:pic>
        <p:nvPicPr>
          <p:cNvPr id="6" name="Picture 5"/>
          <p:cNvPicPr>
            <a:picLocks noChangeAspect="1"/>
          </p:cNvPicPr>
          <p:nvPr/>
        </p:nvPicPr>
        <p:blipFill>
          <a:blip r:embed="rId8"/>
          <a:stretch>
            <a:fillRect/>
          </a:stretch>
        </p:blipFill>
        <p:spPr>
          <a:xfrm>
            <a:off x="363728" y="4493213"/>
            <a:ext cx="3348736" cy="18836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9">
            <a:extLst>
              <a:ext uri="{BEBA8EAE-BF5A-486C-A8C5-ECC9F3942E4B}">
                <a14:imgProps xmlns:a14="http://schemas.microsoft.com/office/drawing/2010/main">
                  <a14:imgLayer r:embed="rId10">
                    <a14:imgEffect>
                      <a14:backgroundRemoval t="431" b="99569" l="922" r="100000"/>
                    </a14:imgEffect>
                  </a14:imgLayer>
                </a14:imgProps>
              </a:ext>
            </a:extLst>
          </a:blip>
          <a:stretch>
            <a:fillRect/>
          </a:stretch>
        </p:blipFill>
        <p:spPr>
          <a:xfrm>
            <a:off x="4934521" y="-39878"/>
            <a:ext cx="2066925" cy="2176462"/>
          </a:xfrm>
          <a:prstGeom prst="rect">
            <a:avLst/>
          </a:prstGeom>
        </p:spPr>
      </p:pic>
      <p:sp>
        <p:nvSpPr>
          <p:cNvPr id="8" name="TextBox 7">
            <a:extLst>
              <a:ext uri="{FF2B5EF4-FFF2-40B4-BE49-F238E27FC236}">
                <a16:creationId xmlns:a16="http://schemas.microsoft.com/office/drawing/2014/main" id="{8A898FFC-EF2E-7AD2-4274-7D8DE97BA422}"/>
              </a:ext>
            </a:extLst>
          </p:cNvPr>
          <p:cNvSpPr txBox="1"/>
          <p:nvPr/>
        </p:nvSpPr>
        <p:spPr>
          <a:xfrm>
            <a:off x="4151376" y="4332319"/>
            <a:ext cx="3889248" cy="1477328"/>
          </a:xfrm>
          <a:prstGeom prst="rect">
            <a:avLst/>
          </a:prstGeom>
          <a:noFill/>
        </p:spPr>
        <p:txBody>
          <a:bodyPr wrap="square" rtlCol="0">
            <a:spAutoFit/>
          </a:bodyPr>
          <a:lstStyle/>
          <a:p>
            <a:pPr algn="ctr"/>
            <a:r>
              <a:rPr lang="en-US" dirty="0"/>
              <a:t>Year 7 Health</a:t>
            </a:r>
          </a:p>
          <a:p>
            <a:pPr algn="ctr"/>
            <a:endParaRPr lang="en-US" dirty="0"/>
          </a:p>
          <a:p>
            <a:pPr algn="ctr"/>
            <a:r>
              <a:rPr lang="en-US" dirty="0"/>
              <a:t>Lesson 1</a:t>
            </a:r>
          </a:p>
          <a:p>
            <a:pPr algn="ctr"/>
            <a:endParaRPr lang="en-US" dirty="0"/>
          </a:p>
          <a:p>
            <a:pPr algn="ctr"/>
            <a:r>
              <a:rPr lang="en-US" dirty="0"/>
              <a:t>2024</a:t>
            </a:r>
          </a:p>
        </p:txBody>
      </p:sp>
    </p:spTree>
    <p:extLst>
      <p:ext uri="{BB962C8B-B14F-4D97-AF65-F5344CB8AC3E}">
        <p14:creationId xmlns:p14="http://schemas.microsoft.com/office/powerpoint/2010/main" val="322952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68741-2B7D-96A0-0032-0E1CECB458E0}"/>
              </a:ext>
            </a:extLst>
          </p:cNvPr>
          <p:cNvSpPr>
            <a:spLocks noGrp="1"/>
          </p:cNvSpPr>
          <p:nvPr>
            <p:ph type="title"/>
          </p:nvPr>
        </p:nvSpPr>
        <p:spPr/>
        <p:txBody>
          <a:bodyPr/>
          <a:lstStyle/>
          <a:p>
            <a:r>
              <a:rPr lang="en-AU" dirty="0"/>
              <a:t>Step 1: Access Student </a:t>
            </a:r>
            <a:r>
              <a:rPr lang="en-AU" dirty="0" err="1"/>
              <a:t>SHarepoint</a:t>
            </a:r>
            <a:endParaRPr lang="en-AU" dirty="0"/>
          </a:p>
        </p:txBody>
      </p:sp>
      <p:pic>
        <p:nvPicPr>
          <p:cNvPr id="7" name="Picture 6">
            <a:extLst>
              <a:ext uri="{FF2B5EF4-FFF2-40B4-BE49-F238E27FC236}">
                <a16:creationId xmlns:a16="http://schemas.microsoft.com/office/drawing/2014/main" id="{B11D334A-2DB6-6C85-D043-C02A19F54D33}"/>
              </a:ext>
            </a:extLst>
          </p:cNvPr>
          <p:cNvPicPr>
            <a:picLocks noChangeAspect="1"/>
          </p:cNvPicPr>
          <p:nvPr/>
        </p:nvPicPr>
        <p:blipFill>
          <a:blip r:embed="rId2"/>
          <a:stretch>
            <a:fillRect/>
          </a:stretch>
        </p:blipFill>
        <p:spPr>
          <a:xfrm>
            <a:off x="5039590" y="3259125"/>
            <a:ext cx="6965372" cy="3314700"/>
          </a:xfrm>
          <a:prstGeom prst="rect">
            <a:avLst/>
          </a:prstGeom>
          <a:ln>
            <a:solidFill>
              <a:schemeClr val="bg1"/>
            </a:solidFill>
          </a:ln>
        </p:spPr>
      </p:pic>
      <p:sp>
        <p:nvSpPr>
          <p:cNvPr id="10" name="Content Placeholder 2">
            <a:extLst>
              <a:ext uri="{FF2B5EF4-FFF2-40B4-BE49-F238E27FC236}">
                <a16:creationId xmlns:a16="http://schemas.microsoft.com/office/drawing/2014/main" id="{139326C1-72A2-7661-4E8F-DF6D5EDE7B47}"/>
              </a:ext>
            </a:extLst>
          </p:cNvPr>
          <p:cNvSpPr txBox="1">
            <a:spLocks/>
          </p:cNvSpPr>
          <p:nvPr/>
        </p:nvSpPr>
        <p:spPr>
          <a:xfrm>
            <a:off x="5600700" y="2545773"/>
            <a:ext cx="6161809" cy="3204556"/>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AU" dirty="0"/>
              <a:t>Choose ‘Digital Help’ from the left column.</a:t>
            </a:r>
          </a:p>
          <a:p>
            <a:endParaRPr lang="en-AU" dirty="0"/>
          </a:p>
          <a:p>
            <a:endParaRPr lang="en-AU" dirty="0"/>
          </a:p>
          <a:p>
            <a:endParaRPr lang="en-AU" dirty="0"/>
          </a:p>
        </p:txBody>
      </p:sp>
      <p:sp>
        <p:nvSpPr>
          <p:cNvPr id="11" name="Oval 10">
            <a:extLst>
              <a:ext uri="{FF2B5EF4-FFF2-40B4-BE49-F238E27FC236}">
                <a16:creationId xmlns:a16="http://schemas.microsoft.com/office/drawing/2014/main" id="{5DAF295E-C9EB-125C-0A59-A6F6475B7A2D}"/>
              </a:ext>
            </a:extLst>
          </p:cNvPr>
          <p:cNvSpPr/>
          <p:nvPr/>
        </p:nvSpPr>
        <p:spPr>
          <a:xfrm>
            <a:off x="4928801" y="4260273"/>
            <a:ext cx="1343798" cy="50915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Connector 11">
            <a:extLst>
              <a:ext uri="{FF2B5EF4-FFF2-40B4-BE49-F238E27FC236}">
                <a16:creationId xmlns:a16="http://schemas.microsoft.com/office/drawing/2014/main" id="{B2B89468-1E54-C630-52CB-DF3E97AE9239}"/>
              </a:ext>
            </a:extLst>
          </p:cNvPr>
          <p:cNvCxnSpPr>
            <a:cxnSpLocks/>
            <a:endCxn id="11" idx="0"/>
          </p:cNvCxnSpPr>
          <p:nvPr/>
        </p:nvCxnSpPr>
        <p:spPr>
          <a:xfrm flipH="1">
            <a:off x="5600700" y="2952590"/>
            <a:ext cx="1562785" cy="13076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782138A3-F02F-62FE-6CA3-50D7E9A0CAD7}"/>
              </a:ext>
            </a:extLst>
          </p:cNvPr>
          <p:cNvSpPr>
            <a:spLocks noGrp="1"/>
          </p:cNvSpPr>
          <p:nvPr>
            <p:ph idx="1"/>
          </p:nvPr>
        </p:nvSpPr>
        <p:spPr>
          <a:xfrm>
            <a:off x="429491" y="2011680"/>
            <a:ext cx="4367646" cy="4206240"/>
          </a:xfrm>
        </p:spPr>
        <p:txBody>
          <a:bodyPr>
            <a:normAutofit lnSpcReduction="10000"/>
          </a:bodyPr>
          <a:lstStyle/>
          <a:p>
            <a:r>
              <a:rPr lang="en-AU" dirty="0"/>
              <a:t>On this page there is a range of videos designed for you to use to access any help for IT related things at WSHS. </a:t>
            </a:r>
          </a:p>
          <a:p>
            <a:endParaRPr lang="en-AU" dirty="0"/>
          </a:p>
          <a:p>
            <a:r>
              <a:rPr lang="en-AU" dirty="0"/>
              <a:t>Help videos include, but are not limited to, Email Etiquette, downloading ADOBE and opening work through ADOBE. </a:t>
            </a:r>
          </a:p>
          <a:p>
            <a:endParaRPr lang="en-AU" dirty="0"/>
          </a:p>
          <a:p>
            <a:r>
              <a:rPr lang="en-AU" dirty="0"/>
              <a:t>Save this page as a bookmark for easy access. </a:t>
            </a:r>
          </a:p>
        </p:txBody>
      </p:sp>
    </p:spTree>
    <p:extLst>
      <p:ext uri="{BB962C8B-B14F-4D97-AF65-F5344CB8AC3E}">
        <p14:creationId xmlns:p14="http://schemas.microsoft.com/office/powerpoint/2010/main" val="3296406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A4983-0E58-9126-321F-80E440F47BF8}"/>
              </a:ext>
            </a:extLst>
          </p:cNvPr>
          <p:cNvSpPr>
            <a:spLocks noGrp="1"/>
          </p:cNvSpPr>
          <p:nvPr>
            <p:ph type="title"/>
          </p:nvPr>
        </p:nvSpPr>
        <p:spPr/>
        <p:txBody>
          <a:bodyPr/>
          <a:lstStyle/>
          <a:p>
            <a:r>
              <a:rPr lang="en-AU" dirty="0"/>
              <a:t>Step 2: </a:t>
            </a:r>
            <a:br>
              <a:rPr lang="en-AU" dirty="0"/>
            </a:br>
            <a:r>
              <a:rPr lang="en-AU" dirty="0"/>
              <a:t>Download Adobe ACROBAT READER</a:t>
            </a:r>
          </a:p>
        </p:txBody>
      </p:sp>
      <p:sp>
        <p:nvSpPr>
          <p:cNvPr id="3" name="Content Placeholder 2">
            <a:extLst>
              <a:ext uri="{FF2B5EF4-FFF2-40B4-BE49-F238E27FC236}">
                <a16:creationId xmlns:a16="http://schemas.microsoft.com/office/drawing/2014/main" id="{EAC96438-36B2-54C4-776E-13965E59BCDE}"/>
              </a:ext>
            </a:extLst>
          </p:cNvPr>
          <p:cNvSpPr>
            <a:spLocks noGrp="1"/>
          </p:cNvSpPr>
          <p:nvPr>
            <p:ph idx="1"/>
          </p:nvPr>
        </p:nvSpPr>
        <p:spPr>
          <a:xfrm>
            <a:off x="519545" y="2011680"/>
            <a:ext cx="10467454" cy="4206240"/>
          </a:xfrm>
        </p:spPr>
        <p:txBody>
          <a:bodyPr>
            <a:normAutofit lnSpcReduction="10000"/>
          </a:bodyPr>
          <a:lstStyle/>
          <a:p>
            <a:r>
              <a:rPr lang="en-AU" dirty="0"/>
              <a:t>On the </a:t>
            </a:r>
            <a:r>
              <a:rPr lang="en-AU" dirty="0">
                <a:hlinkClick r:id="rId3"/>
              </a:rPr>
              <a:t>Digital Help</a:t>
            </a:r>
            <a:r>
              <a:rPr lang="en-AU" dirty="0"/>
              <a:t> SharePoint page, you will be able to find and access a variety of videos with help on how to use a range of different programs.</a:t>
            </a:r>
          </a:p>
          <a:p>
            <a:r>
              <a:rPr lang="en-AU" dirty="0"/>
              <a:t>Scroll to the section on ‘Adobe Acrobat Reader’ (it will be at the bottom).</a:t>
            </a:r>
          </a:p>
          <a:p>
            <a:endParaRPr lang="en-AU" dirty="0"/>
          </a:p>
          <a:p>
            <a:r>
              <a:rPr lang="en-AU" dirty="0"/>
              <a:t>Watch the video ‘how to </a:t>
            </a:r>
            <a:br>
              <a:rPr lang="en-AU" dirty="0"/>
            </a:br>
            <a:r>
              <a:rPr lang="en-AU" dirty="0"/>
              <a:t>download and install adobe </a:t>
            </a:r>
            <a:br>
              <a:rPr lang="en-AU" dirty="0"/>
            </a:br>
            <a:r>
              <a:rPr lang="en-AU" dirty="0"/>
              <a:t>acrobat’ as a class and follow </a:t>
            </a:r>
            <a:br>
              <a:rPr lang="en-AU" dirty="0"/>
            </a:br>
            <a:r>
              <a:rPr lang="en-AU" dirty="0"/>
              <a:t>the instructions on how to </a:t>
            </a:r>
            <a:br>
              <a:rPr lang="en-AU" dirty="0"/>
            </a:br>
            <a:r>
              <a:rPr lang="en-AU" dirty="0"/>
              <a:t>download to your device.</a:t>
            </a:r>
          </a:p>
          <a:p>
            <a:endParaRPr lang="en-AU" dirty="0"/>
          </a:p>
          <a:p>
            <a:r>
              <a:rPr lang="en-AU" dirty="0"/>
              <a:t>Leave this page open in your </a:t>
            </a:r>
            <a:br>
              <a:rPr lang="en-AU" dirty="0"/>
            </a:br>
            <a:r>
              <a:rPr lang="en-AU" dirty="0"/>
              <a:t>browser to revisit for Step 4.</a:t>
            </a:r>
          </a:p>
        </p:txBody>
      </p:sp>
      <p:pic>
        <p:nvPicPr>
          <p:cNvPr id="5" name="Picture 4">
            <a:extLst>
              <a:ext uri="{FF2B5EF4-FFF2-40B4-BE49-F238E27FC236}">
                <a16:creationId xmlns:a16="http://schemas.microsoft.com/office/drawing/2014/main" id="{6FBE2710-D355-9B75-C3EA-0B265BC1FCD7}"/>
              </a:ext>
            </a:extLst>
          </p:cNvPr>
          <p:cNvPicPr>
            <a:picLocks noChangeAspect="1"/>
          </p:cNvPicPr>
          <p:nvPr/>
        </p:nvPicPr>
        <p:blipFill>
          <a:blip r:embed="rId4"/>
          <a:stretch>
            <a:fillRect/>
          </a:stretch>
        </p:blipFill>
        <p:spPr>
          <a:xfrm>
            <a:off x="4687182" y="3709554"/>
            <a:ext cx="7504818" cy="3113327"/>
          </a:xfrm>
          <a:prstGeom prst="rect">
            <a:avLst/>
          </a:prstGeom>
          <a:ln>
            <a:solidFill>
              <a:schemeClr val="bg1"/>
            </a:solidFill>
          </a:ln>
        </p:spPr>
      </p:pic>
      <p:sp>
        <p:nvSpPr>
          <p:cNvPr id="6" name="Oval 5">
            <a:extLst>
              <a:ext uri="{FF2B5EF4-FFF2-40B4-BE49-F238E27FC236}">
                <a16:creationId xmlns:a16="http://schemas.microsoft.com/office/drawing/2014/main" id="{986D6F76-2B11-D2E8-49D9-EC560E94E2F5}"/>
              </a:ext>
            </a:extLst>
          </p:cNvPr>
          <p:cNvSpPr/>
          <p:nvPr/>
        </p:nvSpPr>
        <p:spPr>
          <a:xfrm>
            <a:off x="4468091" y="4208318"/>
            <a:ext cx="4114799" cy="261456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76936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D640C-8C84-F82B-A941-BDAB3AA764B7}"/>
              </a:ext>
            </a:extLst>
          </p:cNvPr>
          <p:cNvSpPr>
            <a:spLocks noGrp="1"/>
          </p:cNvSpPr>
          <p:nvPr>
            <p:ph type="title"/>
          </p:nvPr>
        </p:nvSpPr>
        <p:spPr/>
        <p:txBody>
          <a:bodyPr/>
          <a:lstStyle/>
          <a:p>
            <a:r>
              <a:rPr lang="en-AU" dirty="0"/>
              <a:t>Step 3: Download Student E-book</a:t>
            </a:r>
          </a:p>
        </p:txBody>
      </p:sp>
      <p:sp>
        <p:nvSpPr>
          <p:cNvPr id="3" name="Content Placeholder 2">
            <a:extLst>
              <a:ext uri="{FF2B5EF4-FFF2-40B4-BE49-F238E27FC236}">
                <a16:creationId xmlns:a16="http://schemas.microsoft.com/office/drawing/2014/main" id="{1FB96C81-9029-0AD9-B211-40956F979DA6}"/>
              </a:ext>
            </a:extLst>
          </p:cNvPr>
          <p:cNvSpPr>
            <a:spLocks noGrp="1"/>
          </p:cNvSpPr>
          <p:nvPr>
            <p:ph idx="1"/>
          </p:nvPr>
        </p:nvSpPr>
        <p:spPr/>
        <p:txBody>
          <a:bodyPr/>
          <a:lstStyle/>
          <a:p>
            <a:r>
              <a:rPr lang="en-AU" dirty="0"/>
              <a:t>Next you need to download your Student E-Book for Term 2 from Connect. </a:t>
            </a:r>
          </a:p>
          <a:p>
            <a:endParaRPr lang="en-AU" dirty="0"/>
          </a:p>
          <a:p>
            <a:pPr marL="685800" lvl="1" indent="-457200">
              <a:buFont typeface="+mj-lt"/>
              <a:buAutoNum type="arabicPeriod"/>
            </a:pPr>
            <a:r>
              <a:rPr lang="en-AU" dirty="0"/>
              <a:t>Go to your Health Connect Class.</a:t>
            </a:r>
          </a:p>
          <a:p>
            <a:pPr marL="685800" lvl="1" indent="-457200">
              <a:buFont typeface="+mj-lt"/>
              <a:buAutoNum type="arabicPeriod"/>
            </a:pPr>
            <a:r>
              <a:rPr lang="en-AU" dirty="0"/>
              <a:t>Follow your teachers' instructions on where to find your workbook. </a:t>
            </a:r>
          </a:p>
          <a:p>
            <a:pPr marL="685800" lvl="1" indent="-457200">
              <a:buFont typeface="+mj-lt"/>
              <a:buAutoNum type="arabicPeriod"/>
            </a:pPr>
            <a:r>
              <a:rPr lang="en-AU" dirty="0"/>
              <a:t>Create a new folder on your device’s desktop called ‘Year 7 Health 2024.’</a:t>
            </a:r>
          </a:p>
          <a:p>
            <a:pPr marL="685800" lvl="1" indent="-457200">
              <a:buFont typeface="+mj-lt"/>
              <a:buAutoNum type="arabicPeriod"/>
            </a:pPr>
            <a:r>
              <a:rPr lang="en-AU" dirty="0"/>
              <a:t>Download the E-Book and save it to this new folder you have created. </a:t>
            </a:r>
          </a:p>
          <a:p>
            <a:pPr lvl="3"/>
            <a:r>
              <a:rPr lang="en-AU" dirty="0"/>
              <a:t>If it asks for a password, ask your teacher. </a:t>
            </a:r>
          </a:p>
          <a:p>
            <a:pPr lvl="1"/>
            <a:endParaRPr lang="en-AU" dirty="0"/>
          </a:p>
        </p:txBody>
      </p:sp>
    </p:spTree>
    <p:extLst>
      <p:ext uri="{BB962C8B-B14F-4D97-AF65-F5344CB8AC3E}">
        <p14:creationId xmlns:p14="http://schemas.microsoft.com/office/powerpoint/2010/main" val="323058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DB5C6-FAC4-EF7A-F8E3-A9E175ED6576}"/>
              </a:ext>
            </a:extLst>
          </p:cNvPr>
          <p:cNvSpPr>
            <a:spLocks noGrp="1"/>
          </p:cNvSpPr>
          <p:nvPr>
            <p:ph type="title"/>
          </p:nvPr>
        </p:nvSpPr>
        <p:spPr/>
        <p:txBody>
          <a:bodyPr/>
          <a:lstStyle/>
          <a:p>
            <a:r>
              <a:rPr lang="en-AU" dirty="0"/>
              <a:t>Step 4: Open your E-book in Adobe</a:t>
            </a:r>
          </a:p>
        </p:txBody>
      </p:sp>
      <p:sp>
        <p:nvSpPr>
          <p:cNvPr id="3" name="Content Placeholder 2">
            <a:extLst>
              <a:ext uri="{FF2B5EF4-FFF2-40B4-BE49-F238E27FC236}">
                <a16:creationId xmlns:a16="http://schemas.microsoft.com/office/drawing/2014/main" id="{1568E64F-8251-2148-ACB7-0DF27DCFE5E7}"/>
              </a:ext>
            </a:extLst>
          </p:cNvPr>
          <p:cNvSpPr>
            <a:spLocks noGrp="1"/>
          </p:cNvSpPr>
          <p:nvPr>
            <p:ph idx="1"/>
          </p:nvPr>
        </p:nvSpPr>
        <p:spPr>
          <a:xfrm>
            <a:off x="332509" y="2011680"/>
            <a:ext cx="10654490" cy="4562144"/>
          </a:xfrm>
        </p:spPr>
        <p:txBody>
          <a:bodyPr>
            <a:normAutofit fontScale="92500" lnSpcReduction="10000"/>
          </a:bodyPr>
          <a:lstStyle/>
          <a:p>
            <a:r>
              <a:rPr lang="en-AU" dirty="0"/>
              <a:t>Go back to the Student SharePoint - </a:t>
            </a:r>
            <a:r>
              <a:rPr lang="en-AU" dirty="0">
                <a:hlinkClick r:id="rId2"/>
              </a:rPr>
              <a:t>Digital Help</a:t>
            </a:r>
            <a:r>
              <a:rPr lang="en-AU" dirty="0"/>
              <a:t> page. </a:t>
            </a:r>
          </a:p>
          <a:p>
            <a:r>
              <a:rPr lang="en-AU" dirty="0"/>
              <a:t>Watch the video ‘how to open documents with Adobe Acrobat’ and follow the instructions. </a:t>
            </a:r>
          </a:p>
          <a:p>
            <a:endParaRPr lang="en-AU" dirty="0"/>
          </a:p>
          <a:p>
            <a:r>
              <a:rPr lang="en-AU" dirty="0"/>
              <a:t>Alternatively:</a:t>
            </a:r>
          </a:p>
          <a:p>
            <a:pPr lvl="1"/>
            <a:r>
              <a:rPr lang="en-AU" dirty="0"/>
              <a:t>Open the Adobe Acrobat app on your device.</a:t>
            </a:r>
          </a:p>
          <a:p>
            <a:pPr lvl="1"/>
            <a:r>
              <a:rPr lang="en-AU" dirty="0"/>
              <a:t>Click File – open.</a:t>
            </a:r>
          </a:p>
          <a:p>
            <a:pPr lvl="1"/>
            <a:r>
              <a:rPr lang="en-AU" dirty="0"/>
              <a:t>Open your workbook from the folder you </a:t>
            </a:r>
            <a:br>
              <a:rPr lang="en-AU" dirty="0"/>
            </a:br>
            <a:r>
              <a:rPr lang="en-AU" dirty="0"/>
              <a:t>just created and saved it into. </a:t>
            </a:r>
          </a:p>
          <a:p>
            <a:pPr lvl="1"/>
            <a:r>
              <a:rPr lang="en-AU" dirty="0"/>
              <a:t>Ask your teacher for the password.</a:t>
            </a:r>
          </a:p>
          <a:p>
            <a:pPr lvl="1"/>
            <a:r>
              <a:rPr lang="en-AU" dirty="0"/>
              <a:t>Add your name and your teachers name to </a:t>
            </a:r>
            <a:br>
              <a:rPr lang="en-AU" dirty="0"/>
            </a:br>
            <a:r>
              <a:rPr lang="en-AU" dirty="0"/>
              <a:t>the front.</a:t>
            </a:r>
          </a:p>
          <a:p>
            <a:pPr lvl="1"/>
            <a:r>
              <a:rPr lang="en-AU" dirty="0"/>
              <a:t>Save your work. </a:t>
            </a:r>
          </a:p>
          <a:p>
            <a:pPr lvl="1"/>
            <a:r>
              <a:rPr lang="en-AU" dirty="0"/>
              <a:t>Re-open to check that it saved your edits.</a:t>
            </a:r>
          </a:p>
        </p:txBody>
      </p:sp>
      <p:pic>
        <p:nvPicPr>
          <p:cNvPr id="4" name="Picture 3">
            <a:extLst>
              <a:ext uri="{FF2B5EF4-FFF2-40B4-BE49-F238E27FC236}">
                <a16:creationId xmlns:a16="http://schemas.microsoft.com/office/drawing/2014/main" id="{BD09CACC-A1FC-E2BC-B4E5-7A0A33DA993D}"/>
              </a:ext>
            </a:extLst>
          </p:cNvPr>
          <p:cNvPicPr>
            <a:picLocks noChangeAspect="1"/>
          </p:cNvPicPr>
          <p:nvPr/>
        </p:nvPicPr>
        <p:blipFill>
          <a:blip r:embed="rId3"/>
          <a:stretch>
            <a:fillRect/>
          </a:stretch>
        </p:blipFill>
        <p:spPr>
          <a:xfrm>
            <a:off x="5659754" y="2842637"/>
            <a:ext cx="6302524" cy="2614563"/>
          </a:xfrm>
          <a:prstGeom prst="rect">
            <a:avLst/>
          </a:prstGeom>
          <a:ln>
            <a:solidFill>
              <a:schemeClr val="bg1"/>
            </a:solidFill>
          </a:ln>
        </p:spPr>
      </p:pic>
      <p:sp>
        <p:nvSpPr>
          <p:cNvPr id="5" name="Oval 4">
            <a:extLst>
              <a:ext uri="{FF2B5EF4-FFF2-40B4-BE49-F238E27FC236}">
                <a16:creationId xmlns:a16="http://schemas.microsoft.com/office/drawing/2014/main" id="{9AA791D3-D0AB-A8C6-F416-909C1A00B3FC}"/>
              </a:ext>
            </a:extLst>
          </p:cNvPr>
          <p:cNvSpPr/>
          <p:nvPr/>
        </p:nvSpPr>
        <p:spPr>
          <a:xfrm>
            <a:off x="8582891" y="3044001"/>
            <a:ext cx="3505200" cy="241319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15614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03056" y="484632"/>
            <a:ext cx="4236856" cy="954107"/>
          </a:xfrm>
          <a:prstGeom prst="rect">
            <a:avLst/>
          </a:prstGeom>
          <a:noFill/>
        </p:spPr>
        <p:txBody>
          <a:bodyPr wrap="square" rtlCol="0">
            <a:spAutoFit/>
          </a:bodyPr>
          <a:lstStyle/>
          <a:p>
            <a:r>
              <a:rPr lang="en-AU" sz="2800" b="1" dirty="0">
                <a:solidFill>
                  <a:schemeClr val="bg1"/>
                </a:solidFill>
                <a:latin typeface="Arial" panose="020B0604020202020204" pitchFamily="34" charset="0"/>
                <a:cs typeface="Arial" panose="020B0604020202020204" pitchFamily="34" charset="0"/>
              </a:rPr>
              <a:t>WSHS Year 7 Health </a:t>
            </a:r>
          </a:p>
          <a:p>
            <a:r>
              <a:rPr lang="en-AU" sz="2800" b="1" dirty="0">
                <a:solidFill>
                  <a:schemeClr val="bg1"/>
                </a:solidFill>
                <a:latin typeface="Arial" panose="020B0604020202020204" pitchFamily="34" charset="0"/>
                <a:cs typeface="Arial" panose="020B0604020202020204" pitchFamily="34" charset="0"/>
              </a:rPr>
              <a:t>2024 Program Outline </a:t>
            </a:r>
          </a:p>
        </p:txBody>
      </p:sp>
      <p:sp>
        <p:nvSpPr>
          <p:cNvPr id="3" name="Oval 2"/>
          <p:cNvSpPr/>
          <p:nvPr/>
        </p:nvSpPr>
        <p:spPr>
          <a:xfrm>
            <a:off x="356616" y="574631"/>
            <a:ext cx="2414016" cy="17282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400" dirty="0"/>
              <a:t>Remember to refer to the </a:t>
            </a:r>
            <a:r>
              <a:rPr lang="en-AU" sz="1400" b="1" dirty="0"/>
              <a:t>Program Outline</a:t>
            </a:r>
            <a:r>
              <a:rPr lang="en-AU" sz="1400" dirty="0"/>
              <a:t> to see what assessments you have coming up</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820" b="99180" l="0" r="99515">
                        <a14:foregroundMark x1="54369" y1="83197" x2="54369" y2="83197"/>
                        <a14:foregroundMark x1="57282" y1="88934" x2="57282" y2="88934"/>
                        <a14:foregroundMark x1="58252" y1="95492" x2="58252" y2="95492"/>
                        <a14:foregroundMark x1="88835" y1="46311" x2="88835" y2="46311"/>
                        <a14:foregroundMark x1="91262" y1="25820" x2="91262" y2="25820"/>
                        <a14:foregroundMark x1="74272" y1="10246" x2="74272" y2="10246"/>
                        <a14:foregroundMark x1="44660" y1="9016" x2="44660" y2="9016"/>
                        <a14:foregroundMark x1="20388" y1="15574" x2="20388" y2="15574"/>
                        <a14:foregroundMark x1="8738" y1="30738" x2="8738" y2="30738"/>
                        <a14:foregroundMark x1="9709" y1="50410" x2="9709" y2="50410"/>
                        <a14:foregroundMark x1="35437" y1="64754" x2="35437" y2="64754"/>
                        <a14:foregroundMark x1="73786" y1="58607" x2="73786" y2="58607"/>
                      </a14:backgroundRemoval>
                    </a14:imgEffect>
                  </a14:imgLayer>
                </a14:imgProps>
              </a:ext>
            </a:extLst>
          </a:blip>
          <a:stretch>
            <a:fillRect/>
          </a:stretch>
        </p:blipFill>
        <p:spPr>
          <a:xfrm>
            <a:off x="0" y="0"/>
            <a:ext cx="1130427" cy="1338952"/>
          </a:xfrm>
          <a:prstGeom prst="rect">
            <a:avLst/>
          </a:prstGeom>
        </p:spPr>
      </p:pic>
      <p:pic>
        <p:nvPicPr>
          <p:cNvPr id="6" name="Picture 5">
            <a:extLst>
              <a:ext uri="{FF2B5EF4-FFF2-40B4-BE49-F238E27FC236}">
                <a16:creationId xmlns:a16="http://schemas.microsoft.com/office/drawing/2014/main" id="{C964D2EE-CEDA-6708-1B15-233D5120791C}"/>
              </a:ext>
            </a:extLst>
          </p:cNvPr>
          <p:cNvPicPr>
            <a:picLocks noChangeAspect="1"/>
          </p:cNvPicPr>
          <p:nvPr/>
        </p:nvPicPr>
        <p:blipFill rotWithShape="1">
          <a:blip r:embed="rId4"/>
          <a:srcRect l="7674" t="20443" r="69215" b="54640"/>
          <a:stretch/>
        </p:blipFill>
        <p:spPr>
          <a:xfrm>
            <a:off x="0" y="2466752"/>
            <a:ext cx="12191999" cy="4391247"/>
          </a:xfrm>
          <a:prstGeom prst="rect">
            <a:avLst/>
          </a:prstGeom>
        </p:spPr>
      </p:pic>
      <p:pic>
        <p:nvPicPr>
          <p:cNvPr id="7" name="Picture 6">
            <a:extLst>
              <a:ext uri="{FF2B5EF4-FFF2-40B4-BE49-F238E27FC236}">
                <a16:creationId xmlns:a16="http://schemas.microsoft.com/office/drawing/2014/main" id="{0B000BF8-1071-FB0A-3F73-395FD7DB0540}"/>
              </a:ext>
            </a:extLst>
          </p:cNvPr>
          <p:cNvPicPr>
            <a:picLocks noChangeAspect="1"/>
          </p:cNvPicPr>
          <p:nvPr/>
        </p:nvPicPr>
        <p:blipFill>
          <a:blip r:embed="rId5"/>
          <a:stretch>
            <a:fillRect/>
          </a:stretch>
        </p:blipFill>
        <p:spPr>
          <a:xfrm>
            <a:off x="9280692" y="270689"/>
            <a:ext cx="1381991" cy="1381991"/>
          </a:xfrm>
          <a:prstGeom prst="rect">
            <a:avLst/>
          </a:prstGeom>
        </p:spPr>
      </p:pic>
      <p:pic>
        <p:nvPicPr>
          <p:cNvPr id="5" name="Picture 4">
            <a:extLst>
              <a:ext uri="{FF2B5EF4-FFF2-40B4-BE49-F238E27FC236}">
                <a16:creationId xmlns:a16="http://schemas.microsoft.com/office/drawing/2014/main" id="{B98B9B1E-CF68-1E53-ACC5-0C96C264D368}"/>
              </a:ext>
            </a:extLst>
          </p:cNvPr>
          <p:cNvPicPr>
            <a:picLocks noChangeAspect="1"/>
          </p:cNvPicPr>
          <p:nvPr/>
        </p:nvPicPr>
        <p:blipFill>
          <a:blip r:embed="rId6"/>
          <a:stretch>
            <a:fillRect/>
          </a:stretch>
        </p:blipFill>
        <p:spPr>
          <a:xfrm>
            <a:off x="9239832" y="217158"/>
            <a:ext cx="1555041" cy="1598195"/>
          </a:xfrm>
          <a:prstGeom prst="rect">
            <a:avLst/>
          </a:prstGeom>
        </p:spPr>
      </p:pic>
      <p:pic>
        <p:nvPicPr>
          <p:cNvPr id="8" name="Picture 7">
            <a:extLst>
              <a:ext uri="{FF2B5EF4-FFF2-40B4-BE49-F238E27FC236}">
                <a16:creationId xmlns:a16="http://schemas.microsoft.com/office/drawing/2014/main" id="{74B81DA2-8E00-EBCE-92E7-0D3E28389C36}"/>
              </a:ext>
            </a:extLst>
          </p:cNvPr>
          <p:cNvPicPr>
            <a:picLocks noChangeAspect="1"/>
          </p:cNvPicPr>
          <p:nvPr/>
        </p:nvPicPr>
        <p:blipFill>
          <a:blip r:embed="rId6"/>
          <a:stretch>
            <a:fillRect/>
          </a:stretch>
        </p:blipFill>
        <p:spPr>
          <a:xfrm>
            <a:off x="1813796" y="2452898"/>
            <a:ext cx="1497439" cy="1325410"/>
          </a:xfrm>
          <a:prstGeom prst="rect">
            <a:avLst/>
          </a:prstGeom>
        </p:spPr>
      </p:pic>
    </p:spTree>
    <p:extLst>
      <p:ext uri="{BB962C8B-B14F-4D97-AF65-F5344CB8AC3E}">
        <p14:creationId xmlns:p14="http://schemas.microsoft.com/office/powerpoint/2010/main" val="3716916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7695-7528-45EC-A667-4D01D6C153B7}"/>
              </a:ext>
            </a:extLst>
          </p:cNvPr>
          <p:cNvSpPr>
            <a:spLocks noGrp="1"/>
          </p:cNvSpPr>
          <p:nvPr>
            <p:ph type="title"/>
          </p:nvPr>
        </p:nvSpPr>
        <p:spPr>
          <a:xfrm>
            <a:off x="504650" y="218442"/>
            <a:ext cx="7342565" cy="1508760"/>
          </a:xfrm>
          <a:noFill/>
        </p:spPr>
        <p:txBody>
          <a:bodyPr>
            <a:normAutofit/>
          </a:bodyPr>
          <a:lstStyle/>
          <a:p>
            <a:r>
              <a:rPr lang="en-AU" sz="5400" dirty="0">
                <a:latin typeface="Adobe Devanagari" panose="02040503050201020203" pitchFamily="18" charset="0"/>
                <a:cs typeface="Adobe Devanagari" panose="02040503050201020203" pitchFamily="18" charset="0"/>
              </a:rPr>
              <a:t>Activity 1: </a:t>
            </a:r>
            <a:br>
              <a:rPr lang="en-AU" sz="5400" dirty="0">
                <a:latin typeface="Adobe Devanagari" panose="02040503050201020203" pitchFamily="18" charset="0"/>
                <a:cs typeface="Adobe Devanagari" panose="02040503050201020203" pitchFamily="18" charset="0"/>
              </a:rPr>
            </a:br>
            <a:r>
              <a:rPr lang="en-AU" sz="5400" dirty="0">
                <a:latin typeface="Adobe Devanagari" panose="02040503050201020203" pitchFamily="18" charset="0"/>
                <a:cs typeface="Adobe Devanagari" panose="02040503050201020203" pitchFamily="18" charset="0"/>
              </a:rPr>
              <a:t>Ice Breaker Activity</a:t>
            </a:r>
          </a:p>
        </p:txBody>
      </p:sp>
      <p:sp>
        <p:nvSpPr>
          <p:cNvPr id="3" name="Content Placeholder 2">
            <a:extLst>
              <a:ext uri="{FF2B5EF4-FFF2-40B4-BE49-F238E27FC236}">
                <a16:creationId xmlns:a16="http://schemas.microsoft.com/office/drawing/2014/main" id="{18F6D0DA-6605-49E2-9F87-7D5B36AE8869}"/>
              </a:ext>
            </a:extLst>
          </p:cNvPr>
          <p:cNvSpPr>
            <a:spLocks noGrp="1"/>
          </p:cNvSpPr>
          <p:nvPr>
            <p:ph idx="1"/>
          </p:nvPr>
        </p:nvSpPr>
        <p:spPr>
          <a:xfrm>
            <a:off x="0" y="1931324"/>
            <a:ext cx="7847215" cy="4926676"/>
          </a:xfrm>
        </p:spPr>
        <p:txBody>
          <a:bodyPr>
            <a:normAutofit lnSpcReduction="10000"/>
          </a:bodyPr>
          <a:lstStyle/>
          <a:p>
            <a:pPr>
              <a:spcAft>
                <a:spcPts val="800"/>
              </a:spcAft>
            </a:pPr>
            <a:r>
              <a:rPr lang="en-AU" sz="1800" b="1" dirty="0">
                <a:effectLst/>
                <a:latin typeface="Berlin Sans FB Demi" panose="020E0802020502020306" pitchFamily="34" charset="0"/>
                <a:ea typeface="Calibri" panose="020F0502020204030204" pitchFamily="34" charset="0"/>
                <a:cs typeface="Calibri" panose="020F0502020204030204" pitchFamily="34" charset="0"/>
              </a:rPr>
              <a:t>Name Chain:</a:t>
            </a:r>
            <a:r>
              <a:rPr lang="en-AU" sz="1800" dirty="0">
                <a:effectLst/>
                <a:latin typeface="Berlin Sans FB Demi" panose="020E0802020502020306" pitchFamily="34" charset="0"/>
                <a:ea typeface="Calibri" panose="020F0502020204030204" pitchFamily="34" charset="0"/>
                <a:cs typeface="Calibri" panose="020F0502020204030204" pitchFamily="34" charset="0"/>
              </a:rPr>
              <a:t> </a:t>
            </a:r>
          </a:p>
          <a:p>
            <a:pPr lvl="1">
              <a:spcAft>
                <a:spcPts val="800"/>
              </a:spcAft>
            </a:pPr>
            <a:r>
              <a:rPr lang="en-AU" sz="1600" dirty="0">
                <a:effectLst/>
                <a:latin typeface="Berlin Sans FB" panose="020E0602020502020306" pitchFamily="34" charset="0"/>
                <a:ea typeface="Calibri" panose="020F0502020204030204" pitchFamily="34" charset="0"/>
                <a:cs typeface="Calibri" panose="020F0502020204030204" pitchFamily="34" charset="0"/>
              </a:rPr>
              <a:t>Students form a circle and the first person says their name. </a:t>
            </a:r>
          </a:p>
          <a:p>
            <a:pPr lvl="1">
              <a:spcAft>
                <a:spcPts val="800"/>
              </a:spcAft>
            </a:pPr>
            <a:r>
              <a:rPr lang="en-AU" sz="1600" dirty="0">
                <a:effectLst/>
                <a:latin typeface="Berlin Sans FB" panose="020E0602020502020306" pitchFamily="34" charset="0"/>
                <a:ea typeface="Calibri" panose="020F0502020204030204" pitchFamily="34" charset="0"/>
                <a:cs typeface="Calibri" panose="020F0502020204030204" pitchFamily="34" charset="0"/>
              </a:rPr>
              <a:t>The next person repeats the first person's name and adds their own. </a:t>
            </a:r>
          </a:p>
          <a:p>
            <a:pPr lvl="1">
              <a:spcAft>
                <a:spcPts val="800"/>
              </a:spcAft>
            </a:pPr>
            <a:r>
              <a:rPr lang="en-AU" sz="1600" dirty="0">
                <a:effectLst/>
                <a:latin typeface="Berlin Sans FB" panose="020E0602020502020306" pitchFamily="34" charset="0"/>
                <a:ea typeface="Calibri" panose="020F0502020204030204" pitchFamily="34" charset="0"/>
                <a:cs typeface="Calibri" panose="020F0502020204030204" pitchFamily="34" charset="0"/>
              </a:rPr>
              <a:t>This continues until the name chain reaches the last person. </a:t>
            </a:r>
          </a:p>
          <a:p>
            <a:pPr lvl="1">
              <a:spcAft>
                <a:spcPts val="800"/>
              </a:spcAft>
            </a:pPr>
            <a:r>
              <a:rPr lang="en-AU" sz="1600" dirty="0">
                <a:effectLst/>
                <a:latin typeface="Berlin Sans FB" panose="020E0602020502020306" pitchFamily="34" charset="0"/>
                <a:ea typeface="Calibri" panose="020F0502020204030204" pitchFamily="34" charset="0"/>
                <a:cs typeface="Calibri" panose="020F0502020204030204" pitchFamily="34" charset="0"/>
              </a:rPr>
              <a:t>To make it more challenging, you can have the group try to recite the entire name chain in reverse order.</a:t>
            </a:r>
          </a:p>
          <a:p>
            <a:pPr marL="0" indent="0" algn="ctr">
              <a:spcAft>
                <a:spcPts val="800"/>
              </a:spcAft>
              <a:buNone/>
            </a:pPr>
            <a:r>
              <a:rPr lang="en-AU" sz="1800" b="1" dirty="0">
                <a:latin typeface="Berlin Sans FB" panose="020E0602020502020306" pitchFamily="34" charset="0"/>
                <a:ea typeface="Calibri" panose="020F0502020204030204" pitchFamily="34" charset="0"/>
                <a:cs typeface="Calibri" panose="020F0502020204030204" pitchFamily="34" charset="0"/>
              </a:rPr>
              <a:t>Or</a:t>
            </a:r>
            <a:endParaRPr lang="en-AU" sz="1800" b="1" dirty="0">
              <a:effectLst/>
              <a:latin typeface="Berlin Sans FB" panose="020E0602020502020306" pitchFamily="34" charset="0"/>
              <a:ea typeface="Calibri" panose="020F0502020204030204" pitchFamily="34" charset="0"/>
              <a:cs typeface="Times New Roman" panose="02020603050405020304" pitchFamily="18" charset="0"/>
            </a:endParaRPr>
          </a:p>
          <a:p>
            <a:pPr>
              <a:spcAft>
                <a:spcPts val="800"/>
              </a:spcAft>
            </a:pPr>
            <a:r>
              <a:rPr lang="en-AU" sz="1800" b="1" dirty="0">
                <a:effectLst/>
                <a:latin typeface="Berlin Sans FB Demi" panose="020E0802020502020306" pitchFamily="34" charset="0"/>
                <a:ea typeface="Calibri" panose="020F0502020204030204" pitchFamily="34" charset="0"/>
                <a:cs typeface="Calibri" panose="020F0502020204030204" pitchFamily="34" charset="0"/>
              </a:rPr>
              <a:t>Speed Friending:</a:t>
            </a:r>
            <a:r>
              <a:rPr lang="en-AU" sz="1800" dirty="0">
                <a:effectLst/>
                <a:latin typeface="Berlin Sans FB Demi" panose="020E0802020502020306" pitchFamily="34" charset="0"/>
                <a:ea typeface="Calibri" panose="020F0502020204030204" pitchFamily="34" charset="0"/>
                <a:cs typeface="Calibri" panose="020F0502020204030204" pitchFamily="34" charset="0"/>
              </a:rPr>
              <a:t> </a:t>
            </a:r>
          </a:p>
          <a:p>
            <a:pPr lvl="1">
              <a:spcAft>
                <a:spcPts val="800"/>
              </a:spcAft>
            </a:pPr>
            <a:r>
              <a:rPr lang="en-AU" sz="1600" dirty="0">
                <a:effectLst/>
                <a:latin typeface="Berlin Sans FB" panose="020E0602020502020306" pitchFamily="34" charset="0"/>
                <a:ea typeface="Calibri" panose="020F0502020204030204" pitchFamily="34" charset="0"/>
                <a:cs typeface="Calibri" panose="020F0502020204030204" pitchFamily="34" charset="0"/>
              </a:rPr>
              <a:t>Arrange the classroom into two lines, with students facing each other. </a:t>
            </a:r>
          </a:p>
          <a:p>
            <a:pPr lvl="1">
              <a:spcAft>
                <a:spcPts val="800"/>
              </a:spcAft>
            </a:pPr>
            <a:r>
              <a:rPr lang="en-AU" sz="1600" dirty="0">
                <a:effectLst/>
                <a:latin typeface="Berlin Sans FB" panose="020E0602020502020306" pitchFamily="34" charset="0"/>
                <a:ea typeface="Calibri" panose="020F0502020204030204" pitchFamily="34" charset="0"/>
                <a:cs typeface="Calibri" panose="020F0502020204030204" pitchFamily="34" charset="0"/>
              </a:rPr>
              <a:t>Each pair has a set amount of time (e.g., 2 minutes) to talk and get to know each other. </a:t>
            </a:r>
          </a:p>
          <a:p>
            <a:pPr lvl="1">
              <a:spcAft>
                <a:spcPts val="800"/>
              </a:spcAft>
            </a:pPr>
            <a:r>
              <a:rPr lang="en-AU" sz="1600" dirty="0">
                <a:effectLst/>
                <a:latin typeface="Berlin Sans FB" panose="020E0602020502020306" pitchFamily="34" charset="0"/>
                <a:ea typeface="Calibri" panose="020F0502020204030204" pitchFamily="34" charset="0"/>
                <a:cs typeface="Calibri" panose="020F0502020204030204" pitchFamily="34" charset="0"/>
              </a:rPr>
              <a:t>When the time is up, one line moves one step to the right, and they start a new conversation with the next person. </a:t>
            </a:r>
          </a:p>
          <a:p>
            <a:pPr lvl="1">
              <a:spcAft>
                <a:spcPts val="800"/>
              </a:spcAft>
            </a:pPr>
            <a:r>
              <a:rPr lang="en-AU" sz="1600" dirty="0">
                <a:effectLst/>
                <a:latin typeface="Berlin Sans FB" panose="020E0602020502020306" pitchFamily="34" charset="0"/>
                <a:ea typeface="Calibri" panose="020F0502020204030204" pitchFamily="34" charset="0"/>
                <a:cs typeface="Calibri" panose="020F0502020204030204" pitchFamily="34" charset="0"/>
              </a:rPr>
              <a:t>Continue until students have interacted with several classmates. </a:t>
            </a:r>
          </a:p>
          <a:p>
            <a:pPr lvl="1">
              <a:spcAft>
                <a:spcPts val="800"/>
              </a:spcAft>
            </a:pPr>
            <a:r>
              <a:rPr lang="en-AU" sz="1600" dirty="0">
                <a:effectLst/>
                <a:latin typeface="Berlin Sans FB" panose="020E0602020502020306" pitchFamily="34" charset="0"/>
                <a:ea typeface="Calibri" panose="020F0502020204030204" pitchFamily="34" charset="0"/>
                <a:cs typeface="Calibri" panose="020F0502020204030204" pitchFamily="34" charset="0"/>
              </a:rPr>
              <a:t>This activity allows students to meet new people and practice their conversation skills.</a:t>
            </a:r>
            <a:endParaRPr lang="en-AU" sz="1600" dirty="0">
              <a:effectLst/>
              <a:latin typeface="Berlin Sans FB" panose="020E0602020502020306" pitchFamily="34" charset="0"/>
              <a:ea typeface="Calibri" panose="020F0502020204030204" pitchFamily="34" charset="0"/>
              <a:cs typeface="Times New Roman" panose="02020603050405020304" pitchFamily="18" charset="0"/>
            </a:endParaRPr>
          </a:p>
          <a:p>
            <a:endParaRPr lang="en-AU" sz="1800" dirty="0">
              <a:latin typeface="Berlin Sans FB" panose="020E0602020502020306" pitchFamily="34" charset="0"/>
            </a:endParaRPr>
          </a:p>
        </p:txBody>
      </p:sp>
      <p:pic>
        <p:nvPicPr>
          <p:cNvPr id="4" name="Picture 3" descr="A group of kids standing in a circle&#10;&#10;Description automatically generated">
            <a:extLst>
              <a:ext uri="{FF2B5EF4-FFF2-40B4-BE49-F238E27FC236}">
                <a16:creationId xmlns:a16="http://schemas.microsoft.com/office/drawing/2014/main" id="{A8B3BC63-34BF-47F7-81CA-6653E09B5F26}"/>
              </a:ext>
            </a:extLst>
          </p:cNvPr>
          <p:cNvPicPr>
            <a:picLocks noChangeAspect="1"/>
          </p:cNvPicPr>
          <p:nvPr/>
        </p:nvPicPr>
        <p:blipFill rotWithShape="1">
          <a:blip r:embed="rId2"/>
          <a:srcRect l="5045" r="8731" b="1"/>
          <a:stretch/>
        </p:blipFill>
        <p:spPr>
          <a:xfrm>
            <a:off x="7849780" y="218442"/>
            <a:ext cx="4342220" cy="5035972"/>
          </a:xfrm>
          <a:prstGeom prst="rect">
            <a:avLst/>
          </a:prstGeom>
        </p:spPr>
      </p:pic>
      <p:sp>
        <p:nvSpPr>
          <p:cNvPr id="5" name="TextBox 4">
            <a:extLst>
              <a:ext uri="{FF2B5EF4-FFF2-40B4-BE49-F238E27FC236}">
                <a16:creationId xmlns:a16="http://schemas.microsoft.com/office/drawing/2014/main" id="{E26DD3DB-D6EE-9EF0-3837-CBD6DCD1D51D}"/>
              </a:ext>
            </a:extLst>
          </p:cNvPr>
          <p:cNvSpPr txBox="1"/>
          <p:nvPr/>
        </p:nvSpPr>
        <p:spPr>
          <a:xfrm>
            <a:off x="8314944" y="5364480"/>
            <a:ext cx="3755136" cy="1384995"/>
          </a:xfrm>
          <a:prstGeom prst="rect">
            <a:avLst/>
          </a:prstGeom>
          <a:noFill/>
        </p:spPr>
        <p:txBody>
          <a:bodyPr wrap="square" rtlCol="0">
            <a:spAutoFit/>
          </a:bodyPr>
          <a:lstStyle/>
          <a:p>
            <a:r>
              <a:rPr lang="en-US" sz="1400" dirty="0"/>
              <a:t>Conversation topics:</a:t>
            </a:r>
          </a:p>
          <a:p>
            <a:pPr marL="285750" indent="-285750">
              <a:buFont typeface="Arial" panose="020B0604020202020204" pitchFamily="34" charset="0"/>
              <a:buChar char="•"/>
            </a:pPr>
            <a:r>
              <a:rPr lang="en-US" sz="1400" dirty="0" err="1"/>
              <a:t>Favourite</a:t>
            </a:r>
            <a:r>
              <a:rPr lang="en-US" sz="1400" dirty="0"/>
              <a:t> things (sport, food, colour, movie, tv show etc.)</a:t>
            </a:r>
          </a:p>
          <a:p>
            <a:pPr marL="285750" indent="-285750">
              <a:buFont typeface="Arial" panose="020B0604020202020204" pitchFamily="34" charset="0"/>
              <a:buChar char="•"/>
            </a:pPr>
            <a:r>
              <a:rPr lang="en-US" sz="1400" dirty="0"/>
              <a:t>Family </a:t>
            </a:r>
          </a:p>
          <a:p>
            <a:pPr marL="285750" indent="-285750">
              <a:buFont typeface="Arial" panose="020B0604020202020204" pitchFamily="34" charset="0"/>
              <a:buChar char="•"/>
            </a:pPr>
            <a:r>
              <a:rPr lang="en-US" sz="1400" dirty="0"/>
              <a:t>Hobbies</a:t>
            </a:r>
          </a:p>
          <a:p>
            <a:pPr marL="285750" indent="-285750">
              <a:buFont typeface="Arial" panose="020B0604020202020204" pitchFamily="34" charset="0"/>
              <a:buChar char="•"/>
            </a:pPr>
            <a:r>
              <a:rPr lang="en-US" sz="1400" dirty="0"/>
              <a:t>Things to look forward to with high school</a:t>
            </a:r>
          </a:p>
        </p:txBody>
      </p:sp>
    </p:spTree>
    <p:extLst>
      <p:ext uri="{BB962C8B-B14F-4D97-AF65-F5344CB8AC3E}">
        <p14:creationId xmlns:p14="http://schemas.microsoft.com/office/powerpoint/2010/main" val="1989814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049B1-4CA3-4C84-B01D-2CA4EFFBD4EE}"/>
              </a:ext>
            </a:extLst>
          </p:cNvPr>
          <p:cNvSpPr>
            <a:spLocks noGrp="1"/>
          </p:cNvSpPr>
          <p:nvPr>
            <p:ph type="title"/>
          </p:nvPr>
        </p:nvSpPr>
        <p:spPr>
          <a:xfrm>
            <a:off x="366762" y="262009"/>
            <a:ext cx="7754612" cy="1508760"/>
          </a:xfrm>
          <a:noFill/>
        </p:spPr>
        <p:txBody>
          <a:bodyPr>
            <a:normAutofit/>
          </a:bodyPr>
          <a:lstStyle/>
          <a:p>
            <a:r>
              <a:rPr lang="en-AU" sz="5400" dirty="0">
                <a:latin typeface="Adobe Devanagari" panose="02040503050201020203" pitchFamily="18" charset="0"/>
                <a:cs typeface="Adobe Devanagari" panose="02040503050201020203" pitchFamily="18" charset="0"/>
              </a:rPr>
              <a:t>Activity 2:</a:t>
            </a:r>
            <a:br>
              <a:rPr lang="en-AU" sz="5400" dirty="0">
                <a:latin typeface="Adobe Devanagari" panose="02040503050201020203" pitchFamily="18" charset="0"/>
                <a:cs typeface="Adobe Devanagari" panose="02040503050201020203" pitchFamily="18" charset="0"/>
              </a:rPr>
            </a:br>
            <a:r>
              <a:rPr lang="en-AU" sz="5400" dirty="0">
                <a:latin typeface="Adobe Devanagari" panose="02040503050201020203" pitchFamily="18" charset="0"/>
                <a:cs typeface="Adobe Devanagari" panose="02040503050201020203" pitchFamily="18" charset="0"/>
              </a:rPr>
              <a:t>Ice Breaker Activity</a:t>
            </a:r>
            <a:endParaRPr lang="en-AU" sz="5400" dirty="0"/>
          </a:p>
        </p:txBody>
      </p:sp>
      <p:sp>
        <p:nvSpPr>
          <p:cNvPr id="3" name="Content Placeholder 2">
            <a:extLst>
              <a:ext uri="{FF2B5EF4-FFF2-40B4-BE49-F238E27FC236}">
                <a16:creationId xmlns:a16="http://schemas.microsoft.com/office/drawing/2014/main" id="{0B968D3F-5A9E-43D4-BD33-D8B368F85248}"/>
              </a:ext>
            </a:extLst>
          </p:cNvPr>
          <p:cNvSpPr>
            <a:spLocks noGrp="1"/>
          </p:cNvSpPr>
          <p:nvPr>
            <p:ph idx="1"/>
          </p:nvPr>
        </p:nvSpPr>
        <p:spPr>
          <a:xfrm>
            <a:off x="-1" y="2011680"/>
            <a:ext cx="7620001" cy="4846320"/>
          </a:xfrm>
        </p:spPr>
        <p:txBody>
          <a:bodyPr>
            <a:normAutofit/>
          </a:bodyPr>
          <a:lstStyle/>
          <a:p>
            <a:pPr>
              <a:spcAft>
                <a:spcPts val="800"/>
              </a:spcAft>
            </a:pPr>
            <a:r>
              <a:rPr lang="en-AU" sz="1900" b="1" dirty="0">
                <a:effectLst/>
                <a:latin typeface="Berlin Sans FB Demi" panose="020E0802020502020306" pitchFamily="34" charset="0"/>
                <a:ea typeface="Calibri" panose="020F0502020204030204" pitchFamily="34" charset="0"/>
                <a:cs typeface="Calibri" panose="020F0502020204030204" pitchFamily="34" charset="0"/>
              </a:rPr>
              <a:t>Two Truths and a Lie:</a:t>
            </a:r>
            <a:endParaRPr lang="en-AU" sz="1900" b="1" dirty="0">
              <a:latin typeface="Berlin Sans FB Demi" panose="020E0802020502020306" pitchFamily="34" charset="0"/>
              <a:ea typeface="Calibri" panose="020F0502020204030204" pitchFamily="34" charset="0"/>
              <a:cs typeface="Calibri" panose="020F0502020204030204" pitchFamily="34" charset="0"/>
            </a:endParaRPr>
          </a:p>
          <a:p>
            <a:pPr lvl="1">
              <a:spcAft>
                <a:spcPts val="800"/>
              </a:spcAft>
            </a:pPr>
            <a:r>
              <a:rPr lang="en-AU" sz="1700" dirty="0">
                <a:effectLst/>
                <a:latin typeface="Berlin Sans FB" panose="020E0602020502020306" pitchFamily="34" charset="0"/>
                <a:ea typeface="Calibri" panose="020F0502020204030204" pitchFamily="34" charset="0"/>
                <a:cs typeface="Calibri" panose="020F0502020204030204" pitchFamily="34" charset="0"/>
              </a:rPr>
              <a:t>Each student takes turns sharing two true statements and one false statement about themselves. </a:t>
            </a:r>
          </a:p>
          <a:p>
            <a:pPr lvl="1">
              <a:spcAft>
                <a:spcPts val="800"/>
              </a:spcAft>
            </a:pPr>
            <a:r>
              <a:rPr lang="en-AU" sz="1700" dirty="0">
                <a:effectLst/>
                <a:latin typeface="Berlin Sans FB" panose="020E0602020502020306" pitchFamily="34" charset="0"/>
                <a:ea typeface="Calibri" panose="020F0502020204030204" pitchFamily="34" charset="0"/>
                <a:cs typeface="Calibri" panose="020F0502020204030204" pitchFamily="34" charset="0"/>
              </a:rPr>
              <a:t>The rest of the group tries to guess which statement is the lie. </a:t>
            </a:r>
          </a:p>
          <a:p>
            <a:pPr lvl="1">
              <a:spcAft>
                <a:spcPts val="800"/>
              </a:spcAft>
            </a:pPr>
            <a:r>
              <a:rPr lang="en-AU" sz="1700" dirty="0">
                <a:effectLst/>
                <a:latin typeface="Berlin Sans FB" panose="020E0602020502020306" pitchFamily="34" charset="0"/>
                <a:ea typeface="Calibri" panose="020F0502020204030204" pitchFamily="34" charset="0"/>
                <a:cs typeface="Calibri" panose="020F0502020204030204" pitchFamily="34" charset="0"/>
              </a:rPr>
              <a:t>This activity helps students get to know each other in a fun way.</a:t>
            </a:r>
          </a:p>
          <a:p>
            <a:pPr marL="0" indent="0" algn="ctr">
              <a:spcAft>
                <a:spcPts val="800"/>
              </a:spcAft>
              <a:buNone/>
            </a:pPr>
            <a:r>
              <a:rPr lang="en-AU" sz="1900" b="1" dirty="0">
                <a:latin typeface="Berlin Sans FB Demi" panose="020E0802020502020306" pitchFamily="34" charset="0"/>
                <a:ea typeface="Calibri" panose="020F0502020204030204" pitchFamily="34" charset="0"/>
                <a:cs typeface="Calibri" panose="020F0502020204030204" pitchFamily="34" charset="0"/>
              </a:rPr>
              <a:t>Or</a:t>
            </a:r>
            <a:endParaRPr lang="en-AU" sz="1900" b="1" dirty="0">
              <a:effectLst/>
              <a:latin typeface="Berlin Sans FB Demi" panose="020E0802020502020306" pitchFamily="34" charset="0"/>
              <a:ea typeface="Calibri" panose="020F0502020204030204" pitchFamily="34" charset="0"/>
              <a:cs typeface="Times New Roman" panose="02020603050405020304" pitchFamily="18" charset="0"/>
            </a:endParaRPr>
          </a:p>
          <a:p>
            <a:pPr>
              <a:spcAft>
                <a:spcPts val="800"/>
              </a:spcAft>
            </a:pPr>
            <a:r>
              <a:rPr lang="en-AU" sz="1900" b="1" dirty="0">
                <a:effectLst/>
                <a:latin typeface="Berlin Sans FB Demi" panose="020E0802020502020306" pitchFamily="34" charset="0"/>
                <a:ea typeface="Calibri" panose="020F0502020204030204" pitchFamily="34" charset="0"/>
                <a:cs typeface="Calibri" panose="020F0502020204030204" pitchFamily="34" charset="0"/>
              </a:rPr>
              <a:t>Would You Rather…:</a:t>
            </a:r>
          </a:p>
          <a:p>
            <a:pPr lvl="1">
              <a:spcAft>
                <a:spcPts val="800"/>
              </a:spcAft>
            </a:pPr>
            <a:r>
              <a:rPr lang="en-AU" sz="1700" dirty="0">
                <a:effectLst/>
                <a:latin typeface="Berlin Sans FB" panose="020E0602020502020306" pitchFamily="34" charset="0"/>
                <a:ea typeface="Calibri" panose="020F0502020204030204" pitchFamily="34" charset="0"/>
                <a:cs typeface="Calibri" panose="020F0502020204030204" pitchFamily="34" charset="0"/>
              </a:rPr>
              <a:t>Present students with a series of "Would you rather" scenarios, such as ”would you rather have the ability to fly or be invisible?" </a:t>
            </a:r>
          </a:p>
          <a:p>
            <a:pPr lvl="1">
              <a:spcAft>
                <a:spcPts val="800"/>
              </a:spcAft>
            </a:pPr>
            <a:r>
              <a:rPr lang="en-AU" sz="1700" dirty="0">
                <a:effectLst/>
                <a:latin typeface="Berlin Sans FB" panose="020E0602020502020306" pitchFamily="34" charset="0"/>
                <a:ea typeface="Calibri" panose="020F0502020204030204" pitchFamily="34" charset="0"/>
                <a:cs typeface="Calibri" panose="020F0502020204030204" pitchFamily="34" charset="0"/>
              </a:rPr>
              <a:t>Students take turns sharing their choices and explaining their reasoning. </a:t>
            </a:r>
          </a:p>
          <a:p>
            <a:pPr lvl="1">
              <a:spcAft>
                <a:spcPts val="800"/>
              </a:spcAft>
            </a:pPr>
            <a:r>
              <a:rPr lang="en-AU" sz="1700" dirty="0">
                <a:effectLst/>
                <a:latin typeface="Berlin Sans FB" panose="020E0602020502020306" pitchFamily="34" charset="0"/>
                <a:ea typeface="Calibri" panose="020F0502020204030204" pitchFamily="34" charset="0"/>
                <a:cs typeface="Calibri" panose="020F0502020204030204" pitchFamily="34" charset="0"/>
              </a:rPr>
              <a:t>This activity encourages discussion and helps students learn more about each other's preferences.</a:t>
            </a:r>
            <a:endParaRPr lang="en-AU" sz="1700" dirty="0">
              <a:effectLst/>
              <a:latin typeface="Berlin Sans FB" panose="020E0602020502020306" pitchFamily="34" charset="0"/>
              <a:ea typeface="Calibri" panose="020F0502020204030204" pitchFamily="34" charset="0"/>
              <a:cs typeface="Times New Roman" panose="02020603050405020304" pitchFamily="18" charset="0"/>
            </a:endParaRPr>
          </a:p>
          <a:p>
            <a:endParaRPr lang="en-AU" sz="1900" dirty="0">
              <a:latin typeface="Berlin Sans FB Demi" panose="020E0802020502020306" pitchFamily="34" charset="0"/>
            </a:endParaRPr>
          </a:p>
        </p:txBody>
      </p:sp>
      <p:pic>
        <p:nvPicPr>
          <p:cNvPr id="4" name="Picture 3" descr="A cartoon character with a long nose&#10;&#10;Description automatically generated">
            <a:extLst>
              <a:ext uri="{FF2B5EF4-FFF2-40B4-BE49-F238E27FC236}">
                <a16:creationId xmlns:a16="http://schemas.microsoft.com/office/drawing/2014/main" id="{222A9ECD-B27F-4851-B0A1-D88685179FAC}"/>
              </a:ext>
            </a:extLst>
          </p:cNvPr>
          <p:cNvPicPr>
            <a:picLocks noChangeAspect="1"/>
          </p:cNvPicPr>
          <p:nvPr/>
        </p:nvPicPr>
        <p:blipFill rotWithShape="1">
          <a:blip r:embed="rId3"/>
          <a:srcRect l="8825" r="6096" b="1"/>
          <a:stretch/>
        </p:blipFill>
        <p:spPr>
          <a:xfrm>
            <a:off x="7849780" y="1822028"/>
            <a:ext cx="4342220" cy="5035972"/>
          </a:xfrm>
          <a:prstGeom prst="rect">
            <a:avLst/>
          </a:prstGeom>
        </p:spPr>
      </p:pic>
    </p:spTree>
    <p:extLst>
      <p:ext uri="{BB962C8B-B14F-4D97-AF65-F5344CB8AC3E}">
        <p14:creationId xmlns:p14="http://schemas.microsoft.com/office/powerpoint/2010/main" val="1805160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8" y="320636"/>
            <a:ext cx="11880030" cy="1275777"/>
          </a:xfrm>
          <a:noFill/>
        </p:spPr>
        <p:txBody>
          <a:bodyPr>
            <a:normAutofit fontScale="90000"/>
          </a:bodyPr>
          <a:lstStyle/>
          <a:p>
            <a:r>
              <a:rPr lang="en-AU" sz="5400" dirty="0"/>
              <a:t>Activity 3:</a:t>
            </a:r>
            <a:br>
              <a:rPr lang="en-AU" sz="5400" dirty="0"/>
            </a:br>
            <a:r>
              <a:rPr lang="en-AU" sz="5400" dirty="0"/>
              <a:t>What I think about myself</a:t>
            </a:r>
            <a:r>
              <a:rPr lang="en-AU" sz="5400" b="1" dirty="0"/>
              <a:t> 	</a:t>
            </a:r>
            <a:r>
              <a:rPr lang="en-AU" sz="5400" dirty="0"/>
              <a:t>(Pg. 6)</a:t>
            </a:r>
            <a:endParaRPr lang="en-AU" sz="5400" b="1" dirty="0"/>
          </a:p>
        </p:txBody>
      </p:sp>
      <p:pic>
        <p:nvPicPr>
          <p:cNvPr id="4" name="Content Placeholder 3"/>
          <p:cNvPicPr>
            <a:picLocks noGrp="1" noChangeAspect="1"/>
          </p:cNvPicPr>
          <p:nvPr>
            <p:ph idx="1"/>
          </p:nvPr>
        </p:nvPicPr>
        <p:blipFill>
          <a:blip r:embed="rId2"/>
          <a:stretch>
            <a:fillRect/>
          </a:stretch>
        </p:blipFill>
        <p:spPr>
          <a:xfrm>
            <a:off x="445214" y="2267712"/>
            <a:ext cx="5415202" cy="412394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3" name="TextBox 2"/>
          <p:cNvSpPr txBox="1"/>
          <p:nvPr/>
        </p:nvSpPr>
        <p:spPr>
          <a:xfrm>
            <a:off x="6766559" y="1981109"/>
            <a:ext cx="5249949" cy="4524315"/>
          </a:xfrm>
          <a:prstGeom prst="rect">
            <a:avLst/>
          </a:prstGeom>
          <a:noFill/>
        </p:spPr>
        <p:txBody>
          <a:bodyPr wrap="square" rtlCol="0">
            <a:spAutoFit/>
          </a:bodyPr>
          <a:lstStyle/>
          <a:p>
            <a:endParaRPr lang="en-AU" dirty="0"/>
          </a:p>
          <a:p>
            <a:pPr marL="285750" indent="-285750">
              <a:buFont typeface="Arial" panose="020B0604020202020204" pitchFamily="34" charset="0"/>
              <a:buChar char="•"/>
            </a:pPr>
            <a:r>
              <a:rPr lang="en-AU" dirty="0"/>
              <a:t>In the following activity you need to tick one of the boxes </a:t>
            </a:r>
            <a:r>
              <a:rPr lang="en-AU" i="1" dirty="0"/>
              <a:t>(most of the time/sometimes/almost never) </a:t>
            </a:r>
            <a:r>
              <a:rPr lang="en-AU" dirty="0"/>
              <a:t>to describe what you think of yourself. </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There is no right or wrong answer. </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Once finished add your points up and check your score to see what you think of yourself.</a:t>
            </a:r>
          </a:p>
          <a:p>
            <a:endParaRPr lang="en-AU" dirty="0"/>
          </a:p>
          <a:p>
            <a:r>
              <a:rPr lang="en-AU" dirty="0"/>
              <a:t>1 point – for clicking the </a:t>
            </a:r>
            <a:r>
              <a:rPr lang="en-AU" b="1" i="1" dirty="0"/>
              <a:t>Almost never </a:t>
            </a:r>
            <a:r>
              <a:rPr lang="en-AU" dirty="0"/>
              <a:t>column </a:t>
            </a:r>
          </a:p>
          <a:p>
            <a:r>
              <a:rPr lang="en-AU" dirty="0"/>
              <a:t>2 points – for clicking the </a:t>
            </a:r>
            <a:r>
              <a:rPr lang="en-AU" b="1" i="1" dirty="0"/>
              <a:t>Sometimes</a:t>
            </a:r>
            <a:r>
              <a:rPr lang="en-AU" dirty="0"/>
              <a:t> column</a:t>
            </a:r>
          </a:p>
          <a:p>
            <a:r>
              <a:rPr lang="en-AU" dirty="0"/>
              <a:t>3 points – for clicking the </a:t>
            </a:r>
            <a:r>
              <a:rPr lang="en-AU" b="1" i="1" dirty="0"/>
              <a:t>Most of the time </a:t>
            </a:r>
            <a:r>
              <a:rPr lang="en-AU" dirty="0"/>
              <a:t>column</a:t>
            </a:r>
          </a:p>
          <a:p>
            <a:endParaRPr lang="en-AU" dirty="0"/>
          </a:p>
          <a:p>
            <a:pPr algn="ctr"/>
            <a:r>
              <a:rPr lang="en-AU" i="1" dirty="0"/>
              <a:t>You can use these points as inspiration for our next activity.</a:t>
            </a:r>
          </a:p>
        </p:txBody>
      </p:sp>
    </p:spTree>
    <p:extLst>
      <p:ext uri="{BB962C8B-B14F-4D97-AF65-F5344CB8AC3E}">
        <p14:creationId xmlns:p14="http://schemas.microsoft.com/office/powerpoint/2010/main" val="719302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F5EF35B-201C-44F0-B571-2B74F9527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08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7272A7D-15E9-6C3E-972B-313DCD9941B9}"/>
              </a:ext>
            </a:extLst>
          </p:cNvPr>
          <p:cNvSpPr txBox="1"/>
          <p:nvPr/>
        </p:nvSpPr>
        <p:spPr>
          <a:xfrm>
            <a:off x="419076" y="2038975"/>
            <a:ext cx="6043936" cy="4206240"/>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tx1"/>
              </a:buClr>
              <a:buFont typeface="Wingdings" pitchFamily="2" charset="2"/>
              <a:buChar char=""/>
            </a:pPr>
            <a:r>
              <a:rPr lang="en-US" sz="2000" dirty="0">
                <a:solidFill>
                  <a:schemeClr val="bg1"/>
                </a:solidFill>
              </a:rPr>
              <a:t>For this activity you will write a letter to your future self!</a:t>
            </a:r>
          </a:p>
          <a:p>
            <a:pPr marL="285750" indent="-182880" defTabSz="914400">
              <a:lnSpc>
                <a:spcPct val="90000"/>
              </a:lnSpc>
              <a:spcAft>
                <a:spcPts val="600"/>
              </a:spcAft>
              <a:buClr>
                <a:schemeClr val="tx1"/>
              </a:buClr>
              <a:buFont typeface="Wingdings" pitchFamily="2" charset="2"/>
              <a:buChar char=""/>
            </a:pPr>
            <a:endParaRPr lang="en-US" sz="2000" dirty="0">
              <a:solidFill>
                <a:schemeClr val="bg1"/>
              </a:solidFill>
            </a:endParaRPr>
          </a:p>
          <a:p>
            <a:pPr marL="285750" indent="-182880" defTabSz="914400">
              <a:lnSpc>
                <a:spcPct val="90000"/>
              </a:lnSpc>
              <a:spcAft>
                <a:spcPts val="600"/>
              </a:spcAft>
              <a:buClr>
                <a:schemeClr val="tx1"/>
              </a:buClr>
              <a:buFont typeface="Wingdings" pitchFamily="2" charset="2"/>
              <a:buChar char=""/>
            </a:pPr>
            <a:r>
              <a:rPr lang="en-US" sz="2000" dirty="0">
                <a:solidFill>
                  <a:schemeClr val="bg1"/>
                </a:solidFill>
              </a:rPr>
              <a:t>I will collect these letters and hold onto them. </a:t>
            </a:r>
          </a:p>
          <a:p>
            <a:pPr marL="285750" indent="-182880" defTabSz="914400">
              <a:lnSpc>
                <a:spcPct val="90000"/>
              </a:lnSpc>
              <a:spcAft>
                <a:spcPts val="600"/>
              </a:spcAft>
              <a:buClr>
                <a:schemeClr val="tx1"/>
              </a:buClr>
              <a:buFont typeface="Wingdings" pitchFamily="2" charset="2"/>
              <a:buChar char=""/>
            </a:pPr>
            <a:endParaRPr lang="en-US" sz="2000" dirty="0">
              <a:solidFill>
                <a:schemeClr val="bg1"/>
              </a:solidFill>
            </a:endParaRPr>
          </a:p>
          <a:p>
            <a:pPr marL="285750" indent="-182880" defTabSz="914400">
              <a:lnSpc>
                <a:spcPct val="90000"/>
              </a:lnSpc>
              <a:spcAft>
                <a:spcPts val="600"/>
              </a:spcAft>
              <a:buClr>
                <a:schemeClr val="tx1"/>
              </a:buClr>
              <a:buFont typeface="Wingdings" pitchFamily="2" charset="2"/>
              <a:buChar char=""/>
            </a:pPr>
            <a:r>
              <a:rPr lang="en-US" sz="2000" dirty="0">
                <a:solidFill>
                  <a:schemeClr val="bg1"/>
                </a:solidFill>
              </a:rPr>
              <a:t>I will not read them!!</a:t>
            </a:r>
          </a:p>
          <a:p>
            <a:pPr marL="285750" indent="-182880" defTabSz="914400">
              <a:lnSpc>
                <a:spcPct val="90000"/>
              </a:lnSpc>
              <a:spcAft>
                <a:spcPts val="600"/>
              </a:spcAft>
              <a:buClr>
                <a:schemeClr val="tx1"/>
              </a:buClr>
              <a:buFont typeface="Wingdings" pitchFamily="2" charset="2"/>
              <a:buChar char=""/>
            </a:pPr>
            <a:endParaRPr lang="en-US" sz="2000" dirty="0">
              <a:solidFill>
                <a:schemeClr val="bg1"/>
              </a:solidFill>
            </a:endParaRPr>
          </a:p>
          <a:p>
            <a:pPr marL="285750" indent="-182880" defTabSz="914400">
              <a:lnSpc>
                <a:spcPct val="90000"/>
              </a:lnSpc>
              <a:spcAft>
                <a:spcPts val="600"/>
              </a:spcAft>
              <a:buClr>
                <a:schemeClr val="tx1"/>
              </a:buClr>
              <a:buFont typeface="Wingdings" pitchFamily="2" charset="2"/>
              <a:buChar char=""/>
            </a:pPr>
            <a:r>
              <a:rPr lang="en-US" sz="2000" dirty="0">
                <a:solidFill>
                  <a:schemeClr val="bg1"/>
                </a:solidFill>
              </a:rPr>
              <a:t>You will receive your letters back at the end of the year. </a:t>
            </a:r>
          </a:p>
          <a:p>
            <a:pPr marL="285750" indent="-182880" defTabSz="914400">
              <a:lnSpc>
                <a:spcPct val="90000"/>
              </a:lnSpc>
              <a:spcAft>
                <a:spcPts val="600"/>
              </a:spcAft>
              <a:buClr>
                <a:schemeClr val="tx1"/>
              </a:buClr>
              <a:buFont typeface="Wingdings" pitchFamily="2" charset="2"/>
              <a:buChar char=""/>
            </a:pPr>
            <a:endParaRPr lang="en-US" sz="2000" dirty="0">
              <a:solidFill>
                <a:schemeClr val="bg1"/>
              </a:solidFill>
            </a:endParaRPr>
          </a:p>
          <a:p>
            <a:pPr marL="285750" indent="-182880" defTabSz="914400">
              <a:lnSpc>
                <a:spcPct val="90000"/>
              </a:lnSpc>
              <a:spcAft>
                <a:spcPts val="600"/>
              </a:spcAft>
              <a:buClr>
                <a:schemeClr val="tx1"/>
              </a:buClr>
              <a:buFont typeface="Wingdings" pitchFamily="2" charset="2"/>
              <a:buChar char=""/>
            </a:pPr>
            <a:r>
              <a:rPr lang="en-US" sz="2000" b="1" i="1" u="sng" dirty="0">
                <a:solidFill>
                  <a:schemeClr val="bg1"/>
                </a:solidFill>
              </a:rPr>
              <a:t>DUE: At the start of the lesson next week (week 2)</a:t>
            </a:r>
          </a:p>
        </p:txBody>
      </p:sp>
      <p:sp>
        <p:nvSpPr>
          <p:cNvPr id="23" name="Rectangle 22">
            <a:extLst>
              <a:ext uri="{FF2B5EF4-FFF2-40B4-BE49-F238E27FC236}">
                <a16:creationId xmlns:a16="http://schemas.microsoft.com/office/drawing/2014/main" id="{4BF33555-1B12-49B5-BADE-CEAB32216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1186" y="0"/>
            <a:ext cx="53008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Open envelope">
            <a:extLst>
              <a:ext uri="{FF2B5EF4-FFF2-40B4-BE49-F238E27FC236}">
                <a16:creationId xmlns:a16="http://schemas.microsoft.com/office/drawing/2014/main" id="{68FCD947-5CFA-90AF-B41E-0885C8B5A6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4654" y="1508688"/>
            <a:ext cx="4013879" cy="4013879"/>
          </a:xfrm>
          <a:prstGeom prst="rect">
            <a:avLst/>
          </a:prstGeom>
        </p:spPr>
      </p:pic>
      <p:sp>
        <p:nvSpPr>
          <p:cNvPr id="9" name="Title 1">
            <a:extLst>
              <a:ext uri="{FF2B5EF4-FFF2-40B4-BE49-F238E27FC236}">
                <a16:creationId xmlns:a16="http://schemas.microsoft.com/office/drawing/2014/main" id="{9BAC95A8-B8A4-8D47-8DB4-0115CA9C62DB}"/>
              </a:ext>
            </a:extLst>
          </p:cNvPr>
          <p:cNvSpPr>
            <a:spLocks noGrp="1"/>
          </p:cNvSpPr>
          <p:nvPr>
            <p:ph type="title"/>
          </p:nvPr>
        </p:nvSpPr>
        <p:spPr>
          <a:xfrm>
            <a:off x="244726" y="124241"/>
            <a:ext cx="6646460" cy="1508760"/>
          </a:xfrm>
          <a:noFill/>
        </p:spPr>
        <p:txBody>
          <a:bodyPr>
            <a:normAutofit/>
          </a:bodyPr>
          <a:lstStyle/>
          <a:p>
            <a:r>
              <a:rPr lang="en-AU" sz="5400" dirty="0">
                <a:solidFill>
                  <a:schemeClr val="bg1"/>
                </a:solidFill>
                <a:latin typeface="Adobe Devanagari" panose="02040503050201020203" pitchFamily="18" charset="0"/>
                <a:cs typeface="Adobe Devanagari" panose="02040503050201020203" pitchFamily="18" charset="0"/>
              </a:rPr>
              <a:t>Activity 4:</a:t>
            </a:r>
            <a:br>
              <a:rPr lang="en-AU" sz="5400" dirty="0">
                <a:solidFill>
                  <a:schemeClr val="bg1"/>
                </a:solidFill>
                <a:latin typeface="Adobe Devanagari" panose="02040503050201020203" pitchFamily="18" charset="0"/>
                <a:cs typeface="Adobe Devanagari" panose="02040503050201020203" pitchFamily="18" charset="0"/>
              </a:rPr>
            </a:br>
            <a:r>
              <a:rPr lang="en-AU" sz="5400" dirty="0">
                <a:solidFill>
                  <a:schemeClr val="bg1"/>
                </a:solidFill>
                <a:latin typeface="Adobe Devanagari" panose="02040503050201020203" pitchFamily="18" charset="0"/>
                <a:cs typeface="Adobe Devanagari" panose="02040503050201020203" pitchFamily="18" charset="0"/>
              </a:rPr>
              <a:t>A letter to me! </a:t>
            </a:r>
            <a:r>
              <a:rPr lang="en-AU" sz="3600" dirty="0"/>
              <a:t>(Pg. 7)</a:t>
            </a:r>
            <a:endParaRPr lang="en-AU" sz="5400" dirty="0">
              <a:solidFill>
                <a:schemeClr val="bg1"/>
              </a:solidFill>
            </a:endParaRPr>
          </a:p>
        </p:txBody>
      </p:sp>
    </p:spTree>
    <p:extLst>
      <p:ext uri="{BB962C8B-B14F-4D97-AF65-F5344CB8AC3E}">
        <p14:creationId xmlns:p14="http://schemas.microsoft.com/office/powerpoint/2010/main" val="392954158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80B53-062E-8245-AC16-BC090F545EEC}"/>
              </a:ext>
            </a:extLst>
          </p:cNvPr>
          <p:cNvSpPr>
            <a:spLocks noGrp="1"/>
          </p:cNvSpPr>
          <p:nvPr>
            <p:ph type="title"/>
          </p:nvPr>
        </p:nvSpPr>
        <p:spPr>
          <a:xfrm>
            <a:off x="1202919" y="284176"/>
            <a:ext cx="9784080" cy="1508760"/>
          </a:xfrm>
        </p:spPr>
        <p:txBody>
          <a:bodyPr>
            <a:normAutofit/>
          </a:bodyPr>
          <a:lstStyle/>
          <a:p>
            <a:r>
              <a:rPr lang="en-US"/>
              <a:t>Step 1: Create your envelope</a:t>
            </a:r>
          </a:p>
        </p:txBody>
      </p:sp>
      <p:graphicFrame>
        <p:nvGraphicFramePr>
          <p:cNvPr id="5" name="Content Placeholder 2">
            <a:extLst>
              <a:ext uri="{FF2B5EF4-FFF2-40B4-BE49-F238E27FC236}">
                <a16:creationId xmlns:a16="http://schemas.microsoft.com/office/drawing/2014/main" id="{3DFCFED2-B648-4587-9735-29ACDBB02683}"/>
              </a:ext>
            </a:extLst>
          </p:cNvPr>
          <p:cNvGraphicFramePr>
            <a:graphicFrameLocks noGrp="1"/>
          </p:cNvGraphicFramePr>
          <p:nvPr>
            <p:ph idx="1"/>
            <p:extLst>
              <p:ext uri="{D42A27DB-BD31-4B8C-83A1-F6EECF244321}">
                <p14:modId xmlns:p14="http://schemas.microsoft.com/office/powerpoint/2010/main" val="1823280467"/>
              </p:ext>
            </p:extLst>
          </p:nvPr>
        </p:nvGraphicFramePr>
        <p:xfrm>
          <a:off x="302574" y="2266661"/>
          <a:ext cx="8022562" cy="4026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cut out of a paper&#10;&#10;Description automatically generated">
            <a:extLst>
              <a:ext uri="{FF2B5EF4-FFF2-40B4-BE49-F238E27FC236}">
                <a16:creationId xmlns:a16="http://schemas.microsoft.com/office/drawing/2014/main" id="{CF71BE7B-E4E9-0D94-6BF3-44452394AC5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02552" y="2197291"/>
            <a:ext cx="3525672" cy="4164829"/>
          </a:xfrm>
          <a:prstGeom prst="rect">
            <a:avLst/>
          </a:prstGeom>
        </p:spPr>
      </p:pic>
    </p:spTree>
    <p:extLst>
      <p:ext uri="{BB962C8B-B14F-4D97-AF65-F5344CB8AC3E}">
        <p14:creationId xmlns:p14="http://schemas.microsoft.com/office/powerpoint/2010/main" val="3177792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457F22-2034-4200-B6E4-5B8372AAC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633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9DA7986-F4F5-4F92-94A3-343B2D720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6981"/>
            <a:ext cx="4686300" cy="1639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237F9FC8-E5A3-4435-8D0B-D14F3B6DEB14}"/>
              </a:ext>
            </a:extLst>
          </p:cNvPr>
          <p:cNvSpPr>
            <a:spLocks noGrp="1"/>
          </p:cNvSpPr>
          <p:nvPr>
            <p:ph idx="1"/>
          </p:nvPr>
        </p:nvSpPr>
        <p:spPr>
          <a:xfrm>
            <a:off x="464508" y="2049002"/>
            <a:ext cx="3927898" cy="4570822"/>
          </a:xfrm>
        </p:spPr>
        <p:txBody>
          <a:bodyPr>
            <a:normAutofit/>
          </a:bodyPr>
          <a:lstStyle/>
          <a:p>
            <a:pPr marL="0" indent="0">
              <a:buNone/>
            </a:pPr>
            <a:r>
              <a:rPr lang="en-US" dirty="0">
                <a:solidFill>
                  <a:schemeClr val="bg1"/>
                </a:solidFill>
              </a:rPr>
              <a:t>Sometimes in health we will use words that you do not understand. Each week, your aim is to write down two new words and their definitions.</a:t>
            </a:r>
          </a:p>
          <a:p>
            <a:pPr marL="0" indent="0" algn="ctr">
              <a:buNone/>
            </a:pPr>
            <a:endParaRPr lang="en-US" i="1" dirty="0">
              <a:solidFill>
                <a:schemeClr val="bg1"/>
              </a:solidFill>
            </a:endParaRPr>
          </a:p>
          <a:p>
            <a:pPr marL="0" indent="0" algn="r">
              <a:buNone/>
            </a:pPr>
            <a:endParaRPr lang="en-US" i="1" dirty="0">
              <a:solidFill>
                <a:schemeClr val="bg1"/>
              </a:solidFill>
            </a:endParaRPr>
          </a:p>
          <a:p>
            <a:pPr marL="0" indent="0" algn="r">
              <a:buNone/>
            </a:pPr>
            <a:endParaRPr lang="en-US" i="1" dirty="0">
              <a:solidFill>
                <a:schemeClr val="bg1"/>
              </a:solidFill>
            </a:endParaRPr>
          </a:p>
          <a:p>
            <a:pPr marL="0" indent="0" algn="r">
              <a:buNone/>
            </a:pPr>
            <a:r>
              <a:rPr lang="en-US" dirty="0">
                <a:solidFill>
                  <a:schemeClr val="bg1"/>
                </a:solidFill>
              </a:rPr>
              <a:t>You can write down new words that you hear and learn, or your teacher may ask you to add specific words. </a:t>
            </a:r>
          </a:p>
          <a:p>
            <a:pPr marL="0" indent="0" algn="ctr">
              <a:buNone/>
            </a:pPr>
            <a:endParaRPr lang="en-US" i="1" dirty="0">
              <a:solidFill>
                <a:schemeClr val="bg1"/>
              </a:solidFill>
            </a:endParaRPr>
          </a:p>
          <a:p>
            <a:pPr marL="0" indent="0" algn="ctr">
              <a:buNone/>
            </a:pPr>
            <a:endParaRPr lang="en-US" i="1" dirty="0">
              <a:solidFill>
                <a:schemeClr val="bg1"/>
              </a:solidFill>
            </a:endParaRPr>
          </a:p>
        </p:txBody>
      </p:sp>
      <p:sp>
        <p:nvSpPr>
          <p:cNvPr id="15" name="Rectangle 14">
            <a:extLst>
              <a:ext uri="{FF2B5EF4-FFF2-40B4-BE49-F238E27FC236}">
                <a16:creationId xmlns:a16="http://schemas.microsoft.com/office/drawing/2014/main" id="{428E76FD-76EE-4DE6-BBA4-EEA6E4B98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4" name="Content Placeholder 3" descr="Table&#10;&#10;Description automatically generated">
            <a:extLst>
              <a:ext uri="{FF2B5EF4-FFF2-40B4-BE49-F238E27FC236}">
                <a16:creationId xmlns:a16="http://schemas.microsoft.com/office/drawing/2014/main" id="{9875A1A7-7C69-4BA5-BB28-27B078A4ADB4}"/>
              </a:ext>
            </a:extLst>
          </p:cNvPr>
          <p:cNvPicPr>
            <a:picLocks noChangeAspect="1"/>
          </p:cNvPicPr>
          <p:nvPr/>
        </p:nvPicPr>
        <p:blipFill>
          <a:blip r:embed="rId2"/>
          <a:stretch>
            <a:fillRect/>
          </a:stretch>
        </p:blipFill>
        <p:spPr>
          <a:xfrm>
            <a:off x="5266794" y="1816578"/>
            <a:ext cx="6283602" cy="3817287"/>
          </a:xfrm>
          <a:prstGeom prst="rect">
            <a:avLst/>
          </a:prstGeom>
        </p:spPr>
      </p:pic>
      <p:pic>
        <p:nvPicPr>
          <p:cNvPr id="10" name="Picture 9">
            <a:extLst>
              <a:ext uri="{FF2B5EF4-FFF2-40B4-BE49-F238E27FC236}">
                <a16:creationId xmlns:a16="http://schemas.microsoft.com/office/drawing/2014/main" id="{6A553D84-01B6-48E8-821C-2D9FA0CF1CE1}"/>
              </a:ext>
            </a:extLst>
          </p:cNvPr>
          <p:cNvPicPr/>
          <p:nvPr/>
        </p:nvPicPr>
        <p:blipFill>
          <a:blip r:embed="rId3">
            <a:extLst>
              <a:ext uri="{BEBA8EAE-BF5A-486C-A8C5-ECC9F3942E4B}">
                <a14:imgProps xmlns:a14="http://schemas.microsoft.com/office/drawing/2010/main">
                  <a14:imgLayer r:embed="rId4">
                    <a14:imgEffect>
                      <a14:backgroundRemoval t="7025" b="91322" l="9135" r="94231">
                        <a14:foregroundMark x1="9615" y1="38430" x2="9615" y2="38430"/>
                        <a14:foregroundMark x1="21635" y1="15289" x2="21635" y2="15289"/>
                        <a14:foregroundMark x1="48077" y1="7025" x2="48077" y2="7025"/>
                        <a14:foregroundMark x1="75962" y1="14050" x2="75962" y2="14050"/>
                        <a14:foregroundMark x1="94231" y1="30992" x2="94231" y2="30992"/>
                        <a14:foregroundMark x1="50000" y1="81818" x2="61538" y2="82645"/>
                        <a14:foregroundMark x1="56731" y1="86364" x2="56731" y2="91322"/>
                        <a14:foregroundMark x1="36058" y1="37190" x2="36058" y2="37190"/>
                      </a14:backgroundRemoval>
                    </a14:imgEffect>
                  </a14:imgLayer>
                </a14:imgProps>
              </a:ext>
              <a:ext uri="{28A0092B-C50C-407E-A947-70E740481C1C}">
                <a14:useLocalDpi xmlns:a14="http://schemas.microsoft.com/office/drawing/2010/main" val="0"/>
              </a:ext>
            </a:extLst>
          </a:blip>
          <a:srcRect/>
          <a:stretch>
            <a:fillRect/>
          </a:stretch>
        </p:blipFill>
        <p:spPr bwMode="auto">
          <a:xfrm>
            <a:off x="-8852" y="3839303"/>
            <a:ext cx="1224742" cy="1202120"/>
          </a:xfrm>
          <a:prstGeom prst="rect">
            <a:avLst/>
          </a:prstGeom>
          <a:noFill/>
          <a:ln>
            <a:noFill/>
          </a:ln>
        </p:spPr>
      </p:pic>
      <p:sp>
        <p:nvSpPr>
          <p:cNvPr id="2" name="Title 1">
            <a:extLst>
              <a:ext uri="{FF2B5EF4-FFF2-40B4-BE49-F238E27FC236}">
                <a16:creationId xmlns:a16="http://schemas.microsoft.com/office/drawing/2014/main" id="{C12A34D8-529C-4B78-B991-EF9535C62C18}"/>
              </a:ext>
            </a:extLst>
          </p:cNvPr>
          <p:cNvSpPr>
            <a:spLocks noGrp="1"/>
          </p:cNvSpPr>
          <p:nvPr>
            <p:ph type="title"/>
          </p:nvPr>
        </p:nvSpPr>
        <p:spPr>
          <a:xfrm>
            <a:off x="688440" y="275498"/>
            <a:ext cx="10804036" cy="1508760"/>
          </a:xfrm>
        </p:spPr>
        <p:txBody>
          <a:bodyPr>
            <a:normAutofit/>
          </a:bodyPr>
          <a:lstStyle/>
          <a:p>
            <a:pPr algn="ctr"/>
            <a:r>
              <a:rPr lang="en-AU" sz="6000" b="1" dirty="0">
                <a:solidFill>
                  <a:schemeClr val="tx2"/>
                </a:solidFill>
              </a:rPr>
              <a:t>Word Vocabulary </a:t>
            </a:r>
          </a:p>
        </p:txBody>
      </p:sp>
    </p:spTree>
    <p:extLst>
      <p:ext uri="{BB962C8B-B14F-4D97-AF65-F5344CB8AC3E}">
        <p14:creationId xmlns:p14="http://schemas.microsoft.com/office/powerpoint/2010/main" val="4091953785"/>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FD8994-38E8-4E51-9444-3447A1719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5497"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1673FE-0587-4591-8D3B-D7F7345E8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910" y="176109"/>
            <a:ext cx="6059524" cy="1645919"/>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2C473053-4A67-A643-AD30-DC077F4619C3}"/>
              </a:ext>
            </a:extLst>
          </p:cNvPr>
          <p:cNvSpPr>
            <a:spLocks noGrp="1"/>
          </p:cNvSpPr>
          <p:nvPr>
            <p:ph type="title"/>
          </p:nvPr>
        </p:nvSpPr>
        <p:spPr>
          <a:xfrm>
            <a:off x="6096000" y="284176"/>
            <a:ext cx="6059524" cy="1508760"/>
          </a:xfrm>
        </p:spPr>
        <p:txBody>
          <a:bodyPr>
            <a:normAutofit/>
          </a:bodyPr>
          <a:lstStyle/>
          <a:p>
            <a:r>
              <a:rPr lang="en-US" dirty="0"/>
              <a:t>Step 2: </a:t>
            </a:r>
            <a:br>
              <a:rPr lang="en-US" dirty="0"/>
            </a:br>
            <a:r>
              <a:rPr lang="en-US" dirty="0"/>
              <a:t>Write your letter</a:t>
            </a:r>
          </a:p>
        </p:txBody>
      </p:sp>
      <p:pic>
        <p:nvPicPr>
          <p:cNvPr id="5" name="Picture 4">
            <a:extLst>
              <a:ext uri="{FF2B5EF4-FFF2-40B4-BE49-F238E27FC236}">
                <a16:creationId xmlns:a16="http://schemas.microsoft.com/office/drawing/2014/main" id="{F7211CC7-E599-4F1C-953D-BD3EBB189670}"/>
              </a:ext>
            </a:extLst>
          </p:cNvPr>
          <p:cNvPicPr>
            <a:picLocks noChangeAspect="1"/>
          </p:cNvPicPr>
          <p:nvPr/>
        </p:nvPicPr>
        <p:blipFill rotWithShape="1">
          <a:blip r:embed="rId3"/>
          <a:srcRect l="22354" r="20236" b="-1"/>
          <a:stretch/>
        </p:blipFill>
        <p:spPr>
          <a:xfrm>
            <a:off x="652514" y="284176"/>
            <a:ext cx="4851141" cy="5619286"/>
          </a:xfrm>
          <a:prstGeom prst="rect">
            <a:avLst/>
          </a:prstGeom>
        </p:spPr>
      </p:pic>
      <p:sp>
        <p:nvSpPr>
          <p:cNvPr id="3" name="Content Placeholder 2">
            <a:extLst>
              <a:ext uri="{FF2B5EF4-FFF2-40B4-BE49-F238E27FC236}">
                <a16:creationId xmlns:a16="http://schemas.microsoft.com/office/drawing/2014/main" id="{EC0321E8-E5BD-6346-890E-EFBD273BB798}"/>
              </a:ext>
            </a:extLst>
          </p:cNvPr>
          <p:cNvSpPr>
            <a:spLocks noGrp="1"/>
          </p:cNvSpPr>
          <p:nvPr>
            <p:ph idx="1"/>
          </p:nvPr>
        </p:nvSpPr>
        <p:spPr>
          <a:xfrm>
            <a:off x="6119692" y="2011679"/>
            <a:ext cx="6035832" cy="4670211"/>
          </a:xfrm>
        </p:spPr>
        <p:txBody>
          <a:bodyPr>
            <a:normAutofit fontScale="92500"/>
          </a:bodyPr>
          <a:lstStyle/>
          <a:p>
            <a:pPr marL="0" indent="0">
              <a:buNone/>
            </a:pPr>
            <a:r>
              <a:rPr lang="en-US" sz="1400" dirty="0"/>
              <a:t>Write the letter as if you are introducing yourself to someone new. Include as much information as you can about yourself. Some suggestions are provided below:</a:t>
            </a:r>
          </a:p>
          <a:p>
            <a:pPr lvl="1"/>
            <a:endParaRPr lang="en-US" sz="1400" dirty="0"/>
          </a:p>
          <a:p>
            <a:pPr lvl="1"/>
            <a:r>
              <a:rPr lang="en-US" sz="1400" dirty="0"/>
              <a:t>How you look right now – height, age, hair, clothes etc.</a:t>
            </a:r>
          </a:p>
          <a:p>
            <a:pPr lvl="1"/>
            <a:r>
              <a:rPr lang="en-US" sz="1400" dirty="0"/>
              <a:t>Family dynamic – do you get along? Do you have siblings? Are you all similar?</a:t>
            </a:r>
          </a:p>
          <a:p>
            <a:pPr lvl="1"/>
            <a:r>
              <a:rPr lang="en-US" sz="1400" dirty="0"/>
              <a:t>Home life – do you do chores? What chores? Do you earn pocket money?</a:t>
            </a:r>
          </a:p>
          <a:p>
            <a:pPr lvl="1"/>
            <a:r>
              <a:rPr lang="en-US" sz="1400" dirty="0"/>
              <a:t>Do you have any pets? What is your dream pet?</a:t>
            </a:r>
          </a:p>
          <a:p>
            <a:pPr lvl="1"/>
            <a:r>
              <a:rPr lang="en-US" sz="1400" dirty="0"/>
              <a:t>Who are your closest friends and what you do when you hang out with them?</a:t>
            </a:r>
          </a:p>
          <a:p>
            <a:pPr lvl="1"/>
            <a:r>
              <a:rPr lang="en-US" sz="1400" dirty="0"/>
              <a:t>What you like to do in your spare time (sports, hobbies, reading, collecting etc.)</a:t>
            </a:r>
          </a:p>
          <a:p>
            <a:pPr lvl="1"/>
            <a:r>
              <a:rPr lang="en-US" sz="1400" dirty="0"/>
              <a:t>What you do and don’t like about school.</a:t>
            </a:r>
          </a:p>
          <a:p>
            <a:pPr lvl="1"/>
            <a:r>
              <a:rPr lang="en-US" sz="1400" dirty="0"/>
              <a:t>Your likes and dislikes in music, movies, food, TV etc.</a:t>
            </a:r>
          </a:p>
          <a:p>
            <a:pPr lvl="1"/>
            <a:r>
              <a:rPr lang="en-US" sz="1400" dirty="0"/>
              <a:t>What you might like to do when you leave school</a:t>
            </a:r>
          </a:p>
          <a:p>
            <a:pPr lvl="1"/>
            <a:r>
              <a:rPr lang="en-US" sz="1400" dirty="0"/>
              <a:t>Anything you are looking forward to this year (holidays, exciting events, milestones, anything at school etc.)</a:t>
            </a:r>
          </a:p>
          <a:p>
            <a:pPr lvl="1"/>
            <a:r>
              <a:rPr lang="en-US" sz="1400" dirty="0"/>
              <a:t>Do you have a crush?</a:t>
            </a:r>
          </a:p>
          <a:p>
            <a:pPr lvl="1"/>
            <a:r>
              <a:rPr lang="en-US" sz="1400" dirty="0"/>
              <a:t>Do you have certain feelings towards drugs and alcohol?</a:t>
            </a:r>
          </a:p>
          <a:p>
            <a:pPr lvl="1"/>
            <a:r>
              <a:rPr lang="en-US" sz="1400" dirty="0"/>
              <a:t>If you had a big lotto win tomorrow, what would you spend the money on?</a:t>
            </a:r>
          </a:p>
          <a:p>
            <a:pPr marL="0" indent="0">
              <a:buNone/>
            </a:pPr>
            <a:r>
              <a:rPr lang="en-US" sz="1400" dirty="0"/>
              <a:t>Finish off by writing yourself a message for the future!</a:t>
            </a:r>
          </a:p>
          <a:p>
            <a:endParaRPr lang="en-US" sz="1100" dirty="0"/>
          </a:p>
          <a:p>
            <a:endParaRPr lang="en-US" sz="1100" dirty="0"/>
          </a:p>
        </p:txBody>
      </p:sp>
      <p:sp>
        <p:nvSpPr>
          <p:cNvPr id="6" name="TextBox 5">
            <a:extLst>
              <a:ext uri="{FF2B5EF4-FFF2-40B4-BE49-F238E27FC236}">
                <a16:creationId xmlns:a16="http://schemas.microsoft.com/office/drawing/2014/main" id="{4FAB720B-ABF2-BF75-B15C-0F36C522D329}"/>
              </a:ext>
            </a:extLst>
          </p:cNvPr>
          <p:cNvSpPr txBox="1"/>
          <p:nvPr/>
        </p:nvSpPr>
        <p:spPr>
          <a:xfrm>
            <a:off x="202996" y="6312558"/>
            <a:ext cx="5750175" cy="369332"/>
          </a:xfrm>
          <a:prstGeom prst="rect">
            <a:avLst/>
          </a:prstGeom>
          <a:noFill/>
        </p:spPr>
        <p:txBody>
          <a:bodyPr wrap="square">
            <a:spAutoFit/>
          </a:bodyPr>
          <a:lstStyle/>
          <a:p>
            <a:pPr marL="0" indent="0">
              <a:buNone/>
            </a:pPr>
            <a:r>
              <a:rPr lang="en-US" sz="1800" dirty="0">
                <a:solidFill>
                  <a:schemeClr val="bg1"/>
                </a:solidFill>
              </a:rPr>
              <a:t>Minimum length = half a page. Maximum length = full page</a:t>
            </a:r>
          </a:p>
        </p:txBody>
      </p:sp>
    </p:spTree>
    <p:extLst>
      <p:ext uri="{BB962C8B-B14F-4D97-AF65-F5344CB8AC3E}">
        <p14:creationId xmlns:p14="http://schemas.microsoft.com/office/powerpoint/2010/main" val="1025344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03D4-F514-5A4A-8EA4-2A2562B66E07}"/>
              </a:ext>
            </a:extLst>
          </p:cNvPr>
          <p:cNvSpPr>
            <a:spLocks noGrp="1"/>
          </p:cNvSpPr>
          <p:nvPr>
            <p:ph type="title"/>
          </p:nvPr>
        </p:nvSpPr>
        <p:spPr>
          <a:xfrm>
            <a:off x="581193" y="390432"/>
            <a:ext cx="6309003" cy="1013800"/>
          </a:xfrm>
        </p:spPr>
        <p:txBody>
          <a:bodyPr>
            <a:normAutofit/>
          </a:bodyPr>
          <a:lstStyle/>
          <a:p>
            <a:r>
              <a:rPr lang="en-US" dirty="0"/>
              <a:t>Step 3: Seal your letter</a:t>
            </a:r>
          </a:p>
        </p:txBody>
      </p:sp>
      <p:sp>
        <p:nvSpPr>
          <p:cNvPr id="3" name="Content Placeholder 2">
            <a:extLst>
              <a:ext uri="{FF2B5EF4-FFF2-40B4-BE49-F238E27FC236}">
                <a16:creationId xmlns:a16="http://schemas.microsoft.com/office/drawing/2014/main" id="{8EC20E09-346A-DC4E-8FF7-E4653BB627CA}"/>
              </a:ext>
            </a:extLst>
          </p:cNvPr>
          <p:cNvSpPr>
            <a:spLocks noGrp="1"/>
          </p:cNvSpPr>
          <p:nvPr>
            <p:ph idx="1"/>
          </p:nvPr>
        </p:nvSpPr>
        <p:spPr>
          <a:xfrm>
            <a:off x="282406" y="2142193"/>
            <a:ext cx="6906576" cy="3962266"/>
          </a:xfrm>
        </p:spPr>
        <p:txBody>
          <a:bodyPr>
            <a:normAutofit/>
          </a:bodyPr>
          <a:lstStyle/>
          <a:p>
            <a:r>
              <a:rPr lang="en-US" sz="1800" dirty="0">
                <a:solidFill>
                  <a:schemeClr val="tx2"/>
                </a:solidFill>
              </a:rPr>
              <a:t>Before sealing your letter, you might want to decorate your envelope!</a:t>
            </a:r>
          </a:p>
          <a:p>
            <a:r>
              <a:rPr lang="en-US" sz="1800" dirty="0">
                <a:solidFill>
                  <a:schemeClr val="tx2"/>
                </a:solidFill>
              </a:rPr>
              <a:t>On your envelope, make sure you write your full name so that it can be returned to you at the end of the year.</a:t>
            </a:r>
          </a:p>
          <a:p>
            <a:r>
              <a:rPr lang="en-US" sz="1800" dirty="0">
                <a:solidFill>
                  <a:schemeClr val="tx2"/>
                </a:solidFill>
              </a:rPr>
              <a:t>Seal your letter shut and give it to me!</a:t>
            </a:r>
          </a:p>
          <a:p>
            <a:endParaRPr lang="en-US" sz="1800" dirty="0">
              <a:solidFill>
                <a:schemeClr val="tx2"/>
              </a:solidFill>
            </a:endParaRPr>
          </a:p>
          <a:p>
            <a:pPr marL="0" indent="0" algn="ctr">
              <a:buNone/>
            </a:pPr>
            <a:r>
              <a:rPr lang="en-US" sz="1800" dirty="0">
                <a:solidFill>
                  <a:schemeClr val="tx2"/>
                </a:solidFill>
              </a:rPr>
              <a:t>** I WILL NOT OPEN YOUR LETTER! </a:t>
            </a:r>
          </a:p>
          <a:p>
            <a:pPr marL="0" indent="0" algn="ctr">
              <a:buNone/>
            </a:pPr>
            <a:r>
              <a:rPr lang="en-US" sz="1800" dirty="0">
                <a:solidFill>
                  <a:schemeClr val="tx2"/>
                </a:solidFill>
              </a:rPr>
              <a:t>YOU WILL GET IT BACK AT THE END OF THE YEAR!**</a:t>
            </a:r>
          </a:p>
          <a:p>
            <a:pPr marL="0" indent="0" algn="ctr">
              <a:buNone/>
            </a:pPr>
            <a:endParaRPr lang="en-US" sz="1800" dirty="0">
              <a:solidFill>
                <a:schemeClr val="tx2"/>
              </a:solidFill>
            </a:endParaRPr>
          </a:p>
          <a:p>
            <a:pPr marL="285750" indent="-182880" defTabSz="914400">
              <a:lnSpc>
                <a:spcPct val="90000"/>
              </a:lnSpc>
              <a:spcAft>
                <a:spcPts val="600"/>
              </a:spcAft>
              <a:buClr>
                <a:schemeClr val="tx1"/>
              </a:buClr>
              <a:buFont typeface="Wingdings" pitchFamily="2" charset="2"/>
              <a:buChar char=""/>
            </a:pPr>
            <a:r>
              <a:rPr lang="en-US" sz="1800" b="1" i="1" u="sng" dirty="0"/>
              <a:t>DUE: At the start of the lesson next week (week 2)</a:t>
            </a:r>
          </a:p>
        </p:txBody>
      </p:sp>
      <p:pic>
        <p:nvPicPr>
          <p:cNvPr id="15" name="Picture 4">
            <a:extLst>
              <a:ext uri="{FF2B5EF4-FFF2-40B4-BE49-F238E27FC236}">
                <a16:creationId xmlns:a16="http://schemas.microsoft.com/office/drawing/2014/main" id="{80E0D885-7D64-4C76-88F6-1A20B11BF2D8}"/>
              </a:ext>
            </a:extLst>
          </p:cNvPr>
          <p:cNvPicPr>
            <a:picLocks noChangeAspect="1"/>
          </p:cNvPicPr>
          <p:nvPr/>
        </p:nvPicPr>
        <p:blipFill rotWithShape="1">
          <a:blip r:embed="rId2"/>
          <a:srcRect l="10186" r="44353" b="-1"/>
          <a:stretch/>
        </p:blipFill>
        <p:spPr>
          <a:xfrm>
            <a:off x="7521283" y="10"/>
            <a:ext cx="4670717" cy="6857990"/>
          </a:xfrm>
          <a:prstGeom prst="rect">
            <a:avLst/>
          </a:prstGeom>
        </p:spPr>
      </p:pic>
    </p:spTree>
    <p:extLst>
      <p:ext uri="{BB962C8B-B14F-4D97-AF65-F5344CB8AC3E}">
        <p14:creationId xmlns:p14="http://schemas.microsoft.com/office/powerpoint/2010/main" val="2428402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7283" y="2157984"/>
            <a:ext cx="10757433" cy="4206240"/>
          </a:xfrm>
        </p:spPr>
        <p:txBody>
          <a:bodyPr>
            <a:normAutofit fontScale="92500" lnSpcReduction="10000"/>
          </a:bodyPr>
          <a:lstStyle/>
          <a:p>
            <a:r>
              <a:rPr lang="en-AU" dirty="0"/>
              <a:t>In the first 5 minutes of each lesson you will complete your revision page, you will find these throughout your booklet. </a:t>
            </a:r>
          </a:p>
          <a:p>
            <a:r>
              <a:rPr lang="en-AU" dirty="0"/>
              <a:t>The revision page consists of three questions. </a:t>
            </a:r>
            <a:r>
              <a:rPr lang="en-AU" b="1" dirty="0"/>
              <a:t>It will need to be completed in detail. One word answers will not be accepted.</a:t>
            </a:r>
          </a:p>
          <a:p>
            <a:pPr marL="0" indent="0">
              <a:buNone/>
            </a:pPr>
            <a:r>
              <a:rPr lang="en-AU" dirty="0"/>
              <a:t>The three questions :</a:t>
            </a:r>
          </a:p>
          <a:p>
            <a:pPr marL="457200" indent="-457200">
              <a:buAutoNum type="arabicPeriod"/>
            </a:pPr>
            <a:r>
              <a:rPr lang="en-AU" dirty="0"/>
              <a:t>What two concepts or ideas did I learn in class last week?</a:t>
            </a:r>
          </a:p>
          <a:p>
            <a:pPr marL="457200" indent="-457200">
              <a:buAutoNum type="arabicPeriod"/>
            </a:pPr>
            <a:r>
              <a:rPr lang="en-AU" dirty="0"/>
              <a:t>What did I find interesting about last week’s lesson? Provide a specific example. </a:t>
            </a:r>
          </a:p>
          <a:p>
            <a:pPr marL="457200" indent="-457200">
              <a:buAutoNum type="arabicPeriod"/>
            </a:pPr>
            <a:r>
              <a:rPr lang="en-AU" dirty="0"/>
              <a:t>Any questions or new words you have learnt?</a:t>
            </a:r>
          </a:p>
          <a:p>
            <a:pPr marL="457200" indent="-457200">
              <a:buAutoNum type="arabicPeriod"/>
            </a:pPr>
            <a:endParaRPr lang="en-AU" dirty="0"/>
          </a:p>
          <a:p>
            <a:pPr marL="0" indent="0" algn="ctr">
              <a:buNone/>
            </a:pPr>
            <a:r>
              <a:rPr lang="en-AU" b="1" i="1" dirty="0"/>
              <a:t>The teacher will go over this each lesson with you to see what you have learnt. It is a great way for you to revisit content and test your memory. </a:t>
            </a:r>
          </a:p>
        </p:txBody>
      </p:sp>
      <p:pic>
        <p:nvPicPr>
          <p:cNvPr id="4" name="Picture 3"/>
          <p:cNvPicPr>
            <a:picLocks noChangeAspect="1"/>
          </p:cNvPicPr>
          <p:nvPr/>
        </p:nvPicPr>
        <p:blipFill>
          <a:blip r:embed="rId2"/>
          <a:stretch>
            <a:fillRect/>
          </a:stretch>
        </p:blipFill>
        <p:spPr>
          <a:xfrm>
            <a:off x="1202919" y="180784"/>
            <a:ext cx="9410700" cy="1620583"/>
          </a:xfrm>
          <a:prstGeom prst="rect">
            <a:avLst/>
          </a:prstGeom>
        </p:spPr>
      </p:pic>
    </p:spTree>
    <p:extLst>
      <p:ext uri="{BB962C8B-B14F-4D97-AF65-F5344CB8AC3E}">
        <p14:creationId xmlns:p14="http://schemas.microsoft.com/office/powerpoint/2010/main" val="332609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BE525-C807-116F-168A-C773671E2CEE}"/>
              </a:ext>
            </a:extLst>
          </p:cNvPr>
          <p:cNvSpPr>
            <a:spLocks noGrp="1"/>
          </p:cNvSpPr>
          <p:nvPr>
            <p:ph type="title"/>
          </p:nvPr>
        </p:nvSpPr>
        <p:spPr>
          <a:xfrm>
            <a:off x="1202919" y="284176"/>
            <a:ext cx="9784080" cy="1508760"/>
          </a:xfrm>
        </p:spPr>
        <p:txBody>
          <a:bodyPr>
            <a:normAutofit/>
          </a:bodyPr>
          <a:lstStyle/>
          <a:p>
            <a:r>
              <a:rPr lang="en-US" dirty="0"/>
              <a:t>TOP TIPS TO CRUISE THROUGH…</a:t>
            </a:r>
          </a:p>
        </p:txBody>
      </p:sp>
      <p:sp>
        <p:nvSpPr>
          <p:cNvPr id="3" name="Content Placeholder 2">
            <a:extLst>
              <a:ext uri="{FF2B5EF4-FFF2-40B4-BE49-F238E27FC236}">
                <a16:creationId xmlns:a16="http://schemas.microsoft.com/office/drawing/2014/main" id="{6FFF5A38-03D3-D2FD-0F87-60826FD6A8CA}"/>
              </a:ext>
            </a:extLst>
          </p:cNvPr>
          <p:cNvSpPr>
            <a:spLocks noGrp="1"/>
          </p:cNvSpPr>
          <p:nvPr>
            <p:ph idx="1"/>
          </p:nvPr>
        </p:nvSpPr>
        <p:spPr>
          <a:xfrm>
            <a:off x="255494" y="2011680"/>
            <a:ext cx="7463118" cy="4562144"/>
          </a:xfrm>
        </p:spPr>
        <p:txBody>
          <a:bodyPr>
            <a:normAutofit fontScale="92500" lnSpcReduction="20000"/>
          </a:bodyPr>
          <a:lstStyle/>
          <a:p>
            <a:r>
              <a:rPr lang="en-US" dirty="0"/>
              <a:t>Know the program outline and when your assessment tasks are due. </a:t>
            </a:r>
          </a:p>
          <a:p>
            <a:pPr lvl="2"/>
            <a:r>
              <a:rPr lang="en-US" dirty="0"/>
              <a:t>Course program and assessment outline are at the front of your books each term.</a:t>
            </a:r>
          </a:p>
          <a:p>
            <a:pPr lvl="2"/>
            <a:r>
              <a:rPr lang="en-US" dirty="0"/>
              <a:t>Double check with your teacher if:</a:t>
            </a:r>
          </a:p>
          <a:p>
            <a:pPr lvl="4"/>
            <a:r>
              <a:rPr lang="en-US" dirty="0"/>
              <a:t>You are unsure of a due date. </a:t>
            </a:r>
          </a:p>
          <a:p>
            <a:pPr lvl="4"/>
            <a:r>
              <a:rPr lang="en-US" dirty="0"/>
              <a:t>You are unsure how to submit your work.</a:t>
            </a:r>
          </a:p>
          <a:p>
            <a:pPr marL="0" indent="0">
              <a:buNone/>
            </a:pPr>
            <a:endParaRPr lang="en-US" dirty="0"/>
          </a:p>
          <a:p>
            <a:r>
              <a:rPr lang="en-US" dirty="0"/>
              <a:t>How to access your student emails and know your student email.</a:t>
            </a:r>
          </a:p>
          <a:p>
            <a:pPr lvl="2"/>
            <a:r>
              <a:rPr lang="en-US" dirty="0"/>
              <a:t>Every student has an email address: Firstname.lastname@student.education.wa.edu.au</a:t>
            </a:r>
          </a:p>
          <a:p>
            <a:pPr lvl="2"/>
            <a:r>
              <a:rPr lang="en-US" dirty="0"/>
              <a:t>If notices get posted through Connect an email will also be sent out. </a:t>
            </a:r>
          </a:p>
          <a:p>
            <a:pPr lvl="2"/>
            <a:r>
              <a:rPr lang="en-US" dirty="0"/>
              <a:t>Teachers may need to pass on information, so it is important that emails are regularly checked.</a:t>
            </a:r>
          </a:p>
          <a:p>
            <a:endParaRPr lang="en-US" dirty="0"/>
          </a:p>
          <a:p>
            <a:r>
              <a:rPr lang="en-US" dirty="0"/>
              <a:t>How to write appropriate emails to your teachers. </a:t>
            </a:r>
          </a:p>
          <a:p>
            <a:endParaRPr lang="en-US" dirty="0"/>
          </a:p>
          <a:p>
            <a:pPr lvl="1"/>
            <a:endParaRPr lang="en-US" dirty="0"/>
          </a:p>
          <a:p>
            <a:pPr lvl="1"/>
            <a:endParaRPr lang="en-US" dirty="0"/>
          </a:p>
        </p:txBody>
      </p:sp>
      <p:pic>
        <p:nvPicPr>
          <p:cNvPr id="5" name="Picture 4" descr="Rescue buoy floating at sea">
            <a:extLst>
              <a:ext uri="{FF2B5EF4-FFF2-40B4-BE49-F238E27FC236}">
                <a16:creationId xmlns:a16="http://schemas.microsoft.com/office/drawing/2014/main" id="{A4191ED4-7D5C-3372-8595-0136A24C4904}"/>
              </a:ext>
            </a:extLst>
          </p:cNvPr>
          <p:cNvPicPr>
            <a:picLocks noChangeAspect="1"/>
          </p:cNvPicPr>
          <p:nvPr/>
        </p:nvPicPr>
        <p:blipFill rotWithShape="1">
          <a:blip r:embed="rId3"/>
          <a:srcRect l="8348" r="34096" b="-2"/>
          <a:stretch/>
        </p:blipFill>
        <p:spPr>
          <a:xfrm>
            <a:off x="7847215" y="1822028"/>
            <a:ext cx="4342220" cy="5035972"/>
          </a:xfrm>
          <a:prstGeom prst="rect">
            <a:avLst/>
          </a:prstGeom>
        </p:spPr>
      </p:pic>
    </p:spTree>
    <p:extLst>
      <p:ext uri="{BB962C8B-B14F-4D97-AF65-F5344CB8AC3E}">
        <p14:creationId xmlns:p14="http://schemas.microsoft.com/office/powerpoint/2010/main" val="25647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BE525-C807-116F-168A-C773671E2CEE}"/>
              </a:ext>
            </a:extLst>
          </p:cNvPr>
          <p:cNvSpPr>
            <a:spLocks noGrp="1"/>
          </p:cNvSpPr>
          <p:nvPr>
            <p:ph type="title"/>
          </p:nvPr>
        </p:nvSpPr>
        <p:spPr>
          <a:xfrm>
            <a:off x="1202919" y="284176"/>
            <a:ext cx="9784080" cy="1508760"/>
          </a:xfrm>
        </p:spPr>
        <p:txBody>
          <a:bodyPr>
            <a:normAutofit/>
          </a:bodyPr>
          <a:lstStyle/>
          <a:p>
            <a:r>
              <a:rPr lang="en-US" dirty="0"/>
              <a:t>TOP TIPS TO CRUISE THROUGH…</a:t>
            </a:r>
          </a:p>
        </p:txBody>
      </p:sp>
      <p:sp>
        <p:nvSpPr>
          <p:cNvPr id="3" name="Content Placeholder 2">
            <a:extLst>
              <a:ext uri="{FF2B5EF4-FFF2-40B4-BE49-F238E27FC236}">
                <a16:creationId xmlns:a16="http://schemas.microsoft.com/office/drawing/2014/main" id="{6FFF5A38-03D3-D2FD-0F87-60826FD6A8CA}"/>
              </a:ext>
            </a:extLst>
          </p:cNvPr>
          <p:cNvSpPr>
            <a:spLocks noGrp="1"/>
          </p:cNvSpPr>
          <p:nvPr>
            <p:ph idx="1"/>
          </p:nvPr>
        </p:nvSpPr>
        <p:spPr>
          <a:xfrm>
            <a:off x="255494" y="2011680"/>
            <a:ext cx="7463118" cy="4562144"/>
          </a:xfrm>
        </p:spPr>
        <p:txBody>
          <a:bodyPr>
            <a:normAutofit fontScale="92500" lnSpcReduction="20000"/>
          </a:bodyPr>
          <a:lstStyle/>
          <a:p>
            <a:r>
              <a:rPr lang="en-US" dirty="0"/>
              <a:t>How to write appropriate emails to your teachers. </a:t>
            </a:r>
          </a:p>
          <a:p>
            <a:pPr lvl="2"/>
            <a:r>
              <a:rPr lang="en-US" dirty="0"/>
              <a:t>Your teachers email address can also be found through your class Connect page. </a:t>
            </a:r>
          </a:p>
          <a:p>
            <a:pPr marL="457200" lvl="2" indent="0">
              <a:buNone/>
            </a:pPr>
            <a:endParaRPr lang="en-US" dirty="0"/>
          </a:p>
          <a:p>
            <a:pPr lvl="2"/>
            <a:r>
              <a:rPr lang="en-US" dirty="0"/>
              <a:t>DO:</a:t>
            </a:r>
          </a:p>
          <a:p>
            <a:pPr lvl="4"/>
            <a:r>
              <a:rPr lang="en-US" dirty="0"/>
              <a:t>Address your teacher/email recipient correctly</a:t>
            </a:r>
          </a:p>
          <a:p>
            <a:pPr lvl="7"/>
            <a:r>
              <a:rPr lang="en-US" dirty="0"/>
              <a:t>E.g., Dear ______, or Hi ________, </a:t>
            </a:r>
          </a:p>
          <a:p>
            <a:pPr lvl="4"/>
            <a:r>
              <a:rPr lang="en-US" dirty="0"/>
              <a:t>Sign off in an appropriate way</a:t>
            </a:r>
          </a:p>
          <a:p>
            <a:pPr lvl="7"/>
            <a:r>
              <a:rPr lang="en-US" dirty="0"/>
              <a:t>E.g., use ‘Thanks,’ ‘Kind regards,’ or ‘Sincerely’</a:t>
            </a:r>
          </a:p>
          <a:p>
            <a:pPr lvl="4"/>
            <a:r>
              <a:rPr lang="en-US" dirty="0"/>
              <a:t>Use appropriate language and grammar and use full sentences</a:t>
            </a:r>
          </a:p>
          <a:p>
            <a:pPr lvl="4"/>
            <a:r>
              <a:rPr lang="en-US" dirty="0"/>
              <a:t>Proof-read your emails</a:t>
            </a:r>
          </a:p>
          <a:p>
            <a:pPr lvl="4"/>
            <a:endParaRPr lang="en-US" dirty="0"/>
          </a:p>
          <a:p>
            <a:pPr lvl="2"/>
            <a:r>
              <a:rPr lang="en-US" dirty="0"/>
              <a:t>DON’T:</a:t>
            </a:r>
          </a:p>
          <a:p>
            <a:pPr lvl="4"/>
            <a:r>
              <a:rPr lang="en-US" dirty="0"/>
              <a:t>Use slang or ‘text’ speak</a:t>
            </a:r>
          </a:p>
          <a:p>
            <a:pPr lvl="4"/>
            <a:r>
              <a:rPr lang="en-US" dirty="0"/>
              <a:t>Use inappropriate language</a:t>
            </a:r>
          </a:p>
          <a:p>
            <a:pPr lvl="4"/>
            <a:endParaRPr lang="en-US" dirty="0"/>
          </a:p>
          <a:p>
            <a:r>
              <a:rPr lang="en-US" b="1" dirty="0"/>
              <a:t>ASK</a:t>
            </a:r>
            <a:r>
              <a:rPr lang="en-US" dirty="0"/>
              <a:t> if you are unsure of anything! Don’t leave it to the last minute if you are having any issues with work or assessments.</a:t>
            </a:r>
          </a:p>
          <a:p>
            <a:pPr lvl="4"/>
            <a:endParaRPr lang="en-US" dirty="0"/>
          </a:p>
          <a:p>
            <a:pPr lvl="4"/>
            <a:endParaRPr lang="en-US" dirty="0"/>
          </a:p>
          <a:p>
            <a:pPr lvl="4"/>
            <a:endParaRPr lang="en-US" dirty="0"/>
          </a:p>
          <a:p>
            <a:endParaRPr lang="en-US" dirty="0"/>
          </a:p>
          <a:p>
            <a:pPr lvl="1"/>
            <a:endParaRPr lang="en-US" dirty="0"/>
          </a:p>
          <a:p>
            <a:pPr lvl="1"/>
            <a:endParaRPr lang="en-US" dirty="0"/>
          </a:p>
        </p:txBody>
      </p:sp>
      <p:pic>
        <p:nvPicPr>
          <p:cNvPr id="5" name="Picture 4" descr="Rescue buoy floating at sea">
            <a:extLst>
              <a:ext uri="{FF2B5EF4-FFF2-40B4-BE49-F238E27FC236}">
                <a16:creationId xmlns:a16="http://schemas.microsoft.com/office/drawing/2014/main" id="{A4191ED4-7D5C-3372-8595-0136A24C4904}"/>
              </a:ext>
            </a:extLst>
          </p:cNvPr>
          <p:cNvPicPr>
            <a:picLocks noChangeAspect="1"/>
          </p:cNvPicPr>
          <p:nvPr/>
        </p:nvPicPr>
        <p:blipFill rotWithShape="1">
          <a:blip r:embed="rId3"/>
          <a:srcRect l="8348" r="34096" b="-2"/>
          <a:stretch/>
        </p:blipFill>
        <p:spPr>
          <a:xfrm>
            <a:off x="7847215" y="1822028"/>
            <a:ext cx="4342220" cy="5035972"/>
          </a:xfrm>
          <a:prstGeom prst="rect">
            <a:avLst/>
          </a:prstGeom>
        </p:spPr>
      </p:pic>
    </p:spTree>
    <p:extLst>
      <p:ext uri="{BB962C8B-B14F-4D97-AF65-F5344CB8AC3E}">
        <p14:creationId xmlns:p14="http://schemas.microsoft.com/office/powerpoint/2010/main" val="1622557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BE525-C807-116F-168A-C773671E2CEE}"/>
              </a:ext>
            </a:extLst>
          </p:cNvPr>
          <p:cNvSpPr>
            <a:spLocks noGrp="1"/>
          </p:cNvSpPr>
          <p:nvPr>
            <p:ph type="title"/>
          </p:nvPr>
        </p:nvSpPr>
        <p:spPr>
          <a:xfrm>
            <a:off x="1202919" y="284176"/>
            <a:ext cx="9784080" cy="1508760"/>
          </a:xfrm>
        </p:spPr>
        <p:txBody>
          <a:bodyPr>
            <a:normAutofit/>
          </a:bodyPr>
          <a:lstStyle/>
          <a:p>
            <a:r>
              <a:rPr lang="en-US" dirty="0"/>
              <a:t>TOP TIPS TO CRUISE THROUGH…</a:t>
            </a:r>
          </a:p>
        </p:txBody>
      </p:sp>
      <p:sp>
        <p:nvSpPr>
          <p:cNvPr id="3" name="Content Placeholder 2">
            <a:extLst>
              <a:ext uri="{FF2B5EF4-FFF2-40B4-BE49-F238E27FC236}">
                <a16:creationId xmlns:a16="http://schemas.microsoft.com/office/drawing/2014/main" id="{6FFF5A38-03D3-D2FD-0F87-60826FD6A8CA}"/>
              </a:ext>
            </a:extLst>
          </p:cNvPr>
          <p:cNvSpPr>
            <a:spLocks noGrp="1"/>
          </p:cNvSpPr>
          <p:nvPr>
            <p:ph idx="1"/>
          </p:nvPr>
        </p:nvSpPr>
        <p:spPr>
          <a:xfrm>
            <a:off x="255494" y="2011680"/>
            <a:ext cx="7211066" cy="4206240"/>
          </a:xfrm>
        </p:spPr>
        <p:txBody>
          <a:bodyPr>
            <a:normAutofit fontScale="92500" lnSpcReduction="20000"/>
          </a:bodyPr>
          <a:lstStyle/>
          <a:p>
            <a:r>
              <a:rPr lang="en-US" dirty="0"/>
              <a:t>How to access and use Connect.</a:t>
            </a:r>
          </a:p>
          <a:p>
            <a:pPr lvl="2"/>
            <a:r>
              <a:rPr lang="en-US" dirty="0"/>
              <a:t>Through Connect you can view all your classes.</a:t>
            </a:r>
          </a:p>
          <a:p>
            <a:pPr lvl="2"/>
            <a:r>
              <a:rPr lang="en-US" dirty="0"/>
              <a:t>For Health, all work will be uploaded to Connect for you to access. This includes your electronic workbooks (E-book) which you will use from Term 2 onwards. </a:t>
            </a:r>
          </a:p>
          <a:p>
            <a:pPr lvl="2"/>
            <a:r>
              <a:rPr lang="en-US" dirty="0"/>
              <a:t>Assignments can be submitted through Connect. </a:t>
            </a:r>
          </a:p>
          <a:p>
            <a:pPr lvl="2"/>
            <a:r>
              <a:rPr lang="en-US" dirty="0"/>
              <a:t>Notices outlining important information for your classes will be posted to Connect. </a:t>
            </a:r>
          </a:p>
          <a:p>
            <a:endParaRPr lang="en-US" dirty="0"/>
          </a:p>
          <a:p>
            <a:r>
              <a:rPr lang="en-US" dirty="0"/>
              <a:t>How to access IT Help through SharePoint (next slides).</a:t>
            </a:r>
          </a:p>
          <a:p>
            <a:endParaRPr lang="en-US" dirty="0"/>
          </a:p>
          <a:p>
            <a:r>
              <a:rPr lang="en-US" dirty="0"/>
              <a:t>How to download ADOBE.</a:t>
            </a:r>
          </a:p>
          <a:p>
            <a:pPr lvl="1"/>
            <a:r>
              <a:rPr lang="en-US" dirty="0"/>
              <a:t>This is an app/program that you will need to be able to use your E-books from Term 2 onwards.</a:t>
            </a:r>
          </a:p>
          <a:p>
            <a:endParaRPr lang="en-US" dirty="0"/>
          </a:p>
          <a:p>
            <a:pPr lvl="1"/>
            <a:endParaRPr lang="en-US" dirty="0"/>
          </a:p>
          <a:p>
            <a:pPr lvl="1"/>
            <a:endParaRPr lang="en-US" dirty="0"/>
          </a:p>
        </p:txBody>
      </p:sp>
      <p:pic>
        <p:nvPicPr>
          <p:cNvPr id="5" name="Picture 4" descr="Rescue buoy floating at sea">
            <a:extLst>
              <a:ext uri="{FF2B5EF4-FFF2-40B4-BE49-F238E27FC236}">
                <a16:creationId xmlns:a16="http://schemas.microsoft.com/office/drawing/2014/main" id="{A4191ED4-7D5C-3372-8595-0136A24C4904}"/>
              </a:ext>
            </a:extLst>
          </p:cNvPr>
          <p:cNvPicPr>
            <a:picLocks noChangeAspect="1"/>
          </p:cNvPicPr>
          <p:nvPr/>
        </p:nvPicPr>
        <p:blipFill rotWithShape="1">
          <a:blip r:embed="rId3"/>
          <a:srcRect l="8348" r="34096" b="-2"/>
          <a:stretch/>
        </p:blipFill>
        <p:spPr>
          <a:xfrm>
            <a:off x="7847215" y="1822028"/>
            <a:ext cx="4342220" cy="5035972"/>
          </a:xfrm>
          <a:prstGeom prst="rect">
            <a:avLst/>
          </a:prstGeom>
        </p:spPr>
      </p:pic>
    </p:spTree>
    <p:extLst>
      <p:ext uri="{BB962C8B-B14F-4D97-AF65-F5344CB8AC3E}">
        <p14:creationId xmlns:p14="http://schemas.microsoft.com/office/powerpoint/2010/main" val="2553260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5C4D6-3A3D-69D5-1494-2571D6646EB8}"/>
              </a:ext>
            </a:extLst>
          </p:cNvPr>
          <p:cNvSpPr>
            <a:spLocks noGrp="1"/>
          </p:cNvSpPr>
          <p:nvPr>
            <p:ph type="title"/>
          </p:nvPr>
        </p:nvSpPr>
        <p:spPr/>
        <p:txBody>
          <a:bodyPr/>
          <a:lstStyle/>
          <a:p>
            <a:r>
              <a:rPr lang="en-AU" dirty="0"/>
              <a:t>Step 1: Access Student </a:t>
            </a:r>
            <a:r>
              <a:rPr lang="en-AU" dirty="0" err="1"/>
              <a:t>Sharepoint</a:t>
            </a:r>
            <a:endParaRPr lang="en-AU" dirty="0"/>
          </a:p>
        </p:txBody>
      </p:sp>
      <p:sp>
        <p:nvSpPr>
          <p:cNvPr id="3" name="Content Placeholder 2">
            <a:extLst>
              <a:ext uri="{FF2B5EF4-FFF2-40B4-BE49-F238E27FC236}">
                <a16:creationId xmlns:a16="http://schemas.microsoft.com/office/drawing/2014/main" id="{1A9B1830-51B1-F766-7623-17B1E821087C}"/>
              </a:ext>
            </a:extLst>
          </p:cNvPr>
          <p:cNvSpPr>
            <a:spLocks noGrp="1"/>
          </p:cNvSpPr>
          <p:nvPr>
            <p:ph idx="1"/>
          </p:nvPr>
        </p:nvSpPr>
        <p:spPr>
          <a:xfrm>
            <a:off x="1202919" y="1927987"/>
            <a:ext cx="9784080" cy="4206240"/>
          </a:xfrm>
        </p:spPr>
        <p:txBody>
          <a:bodyPr/>
          <a:lstStyle/>
          <a:p>
            <a:r>
              <a:rPr lang="en-AU" dirty="0"/>
              <a:t>Log into Connect </a:t>
            </a:r>
          </a:p>
          <a:p>
            <a:pPr lvl="2"/>
            <a:r>
              <a:rPr lang="en-AU" dirty="0">
                <a:sym typeface="Wingdings" pitchFamily="2" charset="2"/>
              </a:rPr>
              <a:t>Google: DOE connect  same login you use to access the </a:t>
            </a:r>
            <a:r>
              <a:rPr lang="en-AU" dirty="0" err="1">
                <a:sym typeface="Wingdings" pitchFamily="2" charset="2"/>
              </a:rPr>
              <a:t>WiFi</a:t>
            </a:r>
            <a:r>
              <a:rPr lang="en-AU" dirty="0">
                <a:sym typeface="Wingdings" pitchFamily="2" charset="2"/>
              </a:rPr>
              <a:t> at school, or the school computers.</a:t>
            </a:r>
            <a:endParaRPr lang="en-AU" dirty="0"/>
          </a:p>
          <a:p>
            <a:r>
              <a:rPr lang="en-AU" dirty="0"/>
              <a:t>Open your emails by clicking the envelope in the top right corner. </a:t>
            </a:r>
          </a:p>
          <a:p>
            <a:endParaRPr lang="en-AU" dirty="0"/>
          </a:p>
        </p:txBody>
      </p:sp>
      <p:pic>
        <p:nvPicPr>
          <p:cNvPr id="7" name="Picture 6">
            <a:extLst>
              <a:ext uri="{FF2B5EF4-FFF2-40B4-BE49-F238E27FC236}">
                <a16:creationId xmlns:a16="http://schemas.microsoft.com/office/drawing/2014/main" id="{9CBAE1AD-4B96-E47D-4200-1252E35F0D38}"/>
              </a:ext>
            </a:extLst>
          </p:cNvPr>
          <p:cNvPicPr>
            <a:picLocks noChangeAspect="1"/>
          </p:cNvPicPr>
          <p:nvPr/>
        </p:nvPicPr>
        <p:blipFill>
          <a:blip r:embed="rId3"/>
          <a:stretch>
            <a:fillRect/>
          </a:stretch>
        </p:blipFill>
        <p:spPr>
          <a:xfrm>
            <a:off x="2156420" y="3429000"/>
            <a:ext cx="8201889" cy="3294529"/>
          </a:xfrm>
          <a:prstGeom prst="rect">
            <a:avLst/>
          </a:prstGeom>
          <a:ln>
            <a:solidFill>
              <a:schemeClr val="bg1"/>
            </a:solidFill>
          </a:ln>
        </p:spPr>
      </p:pic>
      <p:sp>
        <p:nvSpPr>
          <p:cNvPr id="8" name="Oval 7">
            <a:extLst>
              <a:ext uri="{FF2B5EF4-FFF2-40B4-BE49-F238E27FC236}">
                <a16:creationId xmlns:a16="http://schemas.microsoft.com/office/drawing/2014/main" id="{760DD75F-F2F0-941B-C821-837BDE668E2B}"/>
              </a:ext>
            </a:extLst>
          </p:cNvPr>
          <p:cNvSpPr/>
          <p:nvPr/>
        </p:nvSpPr>
        <p:spPr>
          <a:xfrm>
            <a:off x="9606701" y="3293949"/>
            <a:ext cx="654628" cy="79303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19381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21EED-3C41-AC45-C7C7-862653D83184}"/>
              </a:ext>
            </a:extLst>
          </p:cNvPr>
          <p:cNvSpPr>
            <a:spLocks noGrp="1"/>
          </p:cNvSpPr>
          <p:nvPr>
            <p:ph type="title"/>
          </p:nvPr>
        </p:nvSpPr>
        <p:spPr/>
        <p:txBody>
          <a:bodyPr/>
          <a:lstStyle/>
          <a:p>
            <a:r>
              <a:rPr lang="en-AU" dirty="0"/>
              <a:t>Step 1: Access Student </a:t>
            </a:r>
            <a:r>
              <a:rPr lang="en-AU" dirty="0" err="1"/>
              <a:t>Sharepoint</a:t>
            </a:r>
            <a:endParaRPr lang="en-AU" dirty="0"/>
          </a:p>
        </p:txBody>
      </p:sp>
      <p:sp>
        <p:nvSpPr>
          <p:cNvPr id="3" name="Content Placeholder 2">
            <a:extLst>
              <a:ext uri="{FF2B5EF4-FFF2-40B4-BE49-F238E27FC236}">
                <a16:creationId xmlns:a16="http://schemas.microsoft.com/office/drawing/2014/main" id="{F2775859-A65E-8685-FEAF-ADD174B1E77B}"/>
              </a:ext>
            </a:extLst>
          </p:cNvPr>
          <p:cNvSpPr>
            <a:spLocks noGrp="1"/>
          </p:cNvSpPr>
          <p:nvPr>
            <p:ph idx="1"/>
          </p:nvPr>
        </p:nvSpPr>
        <p:spPr/>
        <p:txBody>
          <a:bodyPr/>
          <a:lstStyle/>
          <a:p>
            <a:r>
              <a:rPr lang="en-AU" dirty="0"/>
              <a:t>Once in Outlook, click the square grid in the top left corner. </a:t>
            </a:r>
          </a:p>
          <a:p>
            <a:endParaRPr lang="en-AU" dirty="0"/>
          </a:p>
          <a:p>
            <a:endParaRPr lang="en-AU" dirty="0"/>
          </a:p>
          <a:p>
            <a:endParaRPr lang="en-AU" dirty="0"/>
          </a:p>
          <a:p>
            <a:endParaRPr lang="en-AU" dirty="0"/>
          </a:p>
          <a:p>
            <a:endParaRPr lang="en-AU" dirty="0"/>
          </a:p>
          <a:p>
            <a:endParaRPr lang="en-AU" dirty="0"/>
          </a:p>
          <a:p>
            <a:r>
              <a:rPr lang="en-AU" dirty="0"/>
              <a:t>Click SharePoint.</a:t>
            </a:r>
          </a:p>
        </p:txBody>
      </p:sp>
      <p:pic>
        <p:nvPicPr>
          <p:cNvPr id="5" name="Picture 4">
            <a:extLst>
              <a:ext uri="{FF2B5EF4-FFF2-40B4-BE49-F238E27FC236}">
                <a16:creationId xmlns:a16="http://schemas.microsoft.com/office/drawing/2014/main" id="{4779C0FE-255F-8196-86BF-C19AFC81BC9A}"/>
              </a:ext>
            </a:extLst>
          </p:cNvPr>
          <p:cNvPicPr>
            <a:picLocks noChangeAspect="1"/>
          </p:cNvPicPr>
          <p:nvPr/>
        </p:nvPicPr>
        <p:blipFill>
          <a:blip r:embed="rId3"/>
          <a:stretch>
            <a:fillRect/>
          </a:stretch>
        </p:blipFill>
        <p:spPr>
          <a:xfrm>
            <a:off x="8943422" y="2011680"/>
            <a:ext cx="2257425" cy="1905000"/>
          </a:xfrm>
          <a:prstGeom prst="rect">
            <a:avLst/>
          </a:prstGeom>
          <a:ln>
            <a:solidFill>
              <a:schemeClr val="bg1"/>
            </a:solidFill>
          </a:ln>
        </p:spPr>
      </p:pic>
      <p:pic>
        <p:nvPicPr>
          <p:cNvPr id="7" name="Picture 6">
            <a:extLst>
              <a:ext uri="{FF2B5EF4-FFF2-40B4-BE49-F238E27FC236}">
                <a16:creationId xmlns:a16="http://schemas.microsoft.com/office/drawing/2014/main" id="{49271612-09EA-7CC3-CA0D-3574AE57D5D0}"/>
              </a:ext>
            </a:extLst>
          </p:cNvPr>
          <p:cNvPicPr>
            <a:picLocks noChangeAspect="1"/>
          </p:cNvPicPr>
          <p:nvPr/>
        </p:nvPicPr>
        <p:blipFill>
          <a:blip r:embed="rId4"/>
          <a:stretch>
            <a:fillRect/>
          </a:stretch>
        </p:blipFill>
        <p:spPr>
          <a:xfrm>
            <a:off x="4509134" y="3219293"/>
            <a:ext cx="2924175" cy="3448050"/>
          </a:xfrm>
          <a:prstGeom prst="rect">
            <a:avLst/>
          </a:prstGeom>
          <a:ln>
            <a:solidFill>
              <a:schemeClr val="bg1"/>
            </a:solidFill>
          </a:ln>
        </p:spPr>
      </p:pic>
      <p:sp>
        <p:nvSpPr>
          <p:cNvPr id="8" name="Oval 7">
            <a:extLst>
              <a:ext uri="{FF2B5EF4-FFF2-40B4-BE49-F238E27FC236}">
                <a16:creationId xmlns:a16="http://schemas.microsoft.com/office/drawing/2014/main" id="{41F9C073-0333-AAED-88CA-04F404D8E681}"/>
              </a:ext>
            </a:extLst>
          </p:cNvPr>
          <p:cNvSpPr/>
          <p:nvPr/>
        </p:nvSpPr>
        <p:spPr>
          <a:xfrm>
            <a:off x="8686800" y="1792936"/>
            <a:ext cx="935182" cy="93571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4553FA6C-273A-D644-CF56-3F085A69A3AE}"/>
              </a:ext>
            </a:extLst>
          </p:cNvPr>
          <p:cNvSpPr/>
          <p:nvPr/>
        </p:nvSpPr>
        <p:spPr>
          <a:xfrm>
            <a:off x="4295286" y="5548744"/>
            <a:ext cx="1800714" cy="56111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 name="Straight Connector 10">
            <a:extLst>
              <a:ext uri="{FF2B5EF4-FFF2-40B4-BE49-F238E27FC236}">
                <a16:creationId xmlns:a16="http://schemas.microsoft.com/office/drawing/2014/main" id="{0803ABCC-47AC-7413-7D4F-05677E09975D}"/>
              </a:ext>
            </a:extLst>
          </p:cNvPr>
          <p:cNvCxnSpPr>
            <a:endCxn id="8" idx="2"/>
          </p:cNvCxnSpPr>
          <p:nvPr/>
        </p:nvCxnSpPr>
        <p:spPr>
          <a:xfrm>
            <a:off x="8271164" y="2192482"/>
            <a:ext cx="415636" cy="683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9CF32BE-056E-6F60-8818-349A6DAE48FF}"/>
              </a:ext>
            </a:extLst>
          </p:cNvPr>
          <p:cNvCxnSpPr>
            <a:cxnSpLocks/>
            <a:endCxn id="9" idx="2"/>
          </p:cNvCxnSpPr>
          <p:nvPr/>
        </p:nvCxnSpPr>
        <p:spPr>
          <a:xfrm>
            <a:off x="3564908" y="5548744"/>
            <a:ext cx="730378" cy="2805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772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68741-2B7D-96A0-0032-0E1CECB458E0}"/>
              </a:ext>
            </a:extLst>
          </p:cNvPr>
          <p:cNvSpPr>
            <a:spLocks noGrp="1"/>
          </p:cNvSpPr>
          <p:nvPr>
            <p:ph type="title"/>
          </p:nvPr>
        </p:nvSpPr>
        <p:spPr/>
        <p:txBody>
          <a:bodyPr/>
          <a:lstStyle/>
          <a:p>
            <a:r>
              <a:rPr lang="en-AU" dirty="0"/>
              <a:t>Step 1: Access Student </a:t>
            </a:r>
            <a:r>
              <a:rPr lang="en-AU" dirty="0" err="1"/>
              <a:t>SHarepoint</a:t>
            </a:r>
            <a:endParaRPr lang="en-AU" dirty="0"/>
          </a:p>
        </p:txBody>
      </p:sp>
      <p:sp>
        <p:nvSpPr>
          <p:cNvPr id="3" name="Content Placeholder 2">
            <a:extLst>
              <a:ext uri="{FF2B5EF4-FFF2-40B4-BE49-F238E27FC236}">
                <a16:creationId xmlns:a16="http://schemas.microsoft.com/office/drawing/2014/main" id="{ED708DDA-186B-D383-1D82-96C2712800CC}"/>
              </a:ext>
            </a:extLst>
          </p:cNvPr>
          <p:cNvSpPr>
            <a:spLocks noGrp="1"/>
          </p:cNvSpPr>
          <p:nvPr>
            <p:ph idx="1"/>
          </p:nvPr>
        </p:nvSpPr>
        <p:spPr>
          <a:xfrm>
            <a:off x="347053" y="2545773"/>
            <a:ext cx="4169181" cy="3204556"/>
          </a:xfrm>
        </p:spPr>
        <p:txBody>
          <a:bodyPr>
            <a:normAutofit/>
          </a:bodyPr>
          <a:lstStyle/>
          <a:p>
            <a:r>
              <a:rPr lang="en-AU" dirty="0"/>
              <a:t>Open WSHS Student SharePoint.</a:t>
            </a:r>
          </a:p>
          <a:p>
            <a:endParaRPr lang="en-AU" dirty="0"/>
          </a:p>
          <a:p>
            <a:endParaRPr lang="en-AU" dirty="0"/>
          </a:p>
          <a:p>
            <a:endParaRPr lang="en-AU" dirty="0"/>
          </a:p>
          <a:p>
            <a:endParaRPr lang="en-AU" dirty="0"/>
          </a:p>
          <a:p>
            <a:endParaRPr lang="en-AU" dirty="0"/>
          </a:p>
        </p:txBody>
      </p:sp>
      <p:pic>
        <p:nvPicPr>
          <p:cNvPr id="5" name="Picture 4">
            <a:extLst>
              <a:ext uri="{FF2B5EF4-FFF2-40B4-BE49-F238E27FC236}">
                <a16:creationId xmlns:a16="http://schemas.microsoft.com/office/drawing/2014/main" id="{59D2BBEF-46AF-B8FC-33E9-8CB29F01E0E6}"/>
              </a:ext>
            </a:extLst>
          </p:cNvPr>
          <p:cNvPicPr>
            <a:picLocks noChangeAspect="1"/>
          </p:cNvPicPr>
          <p:nvPr/>
        </p:nvPicPr>
        <p:blipFill>
          <a:blip r:embed="rId3"/>
          <a:stretch>
            <a:fillRect/>
          </a:stretch>
        </p:blipFill>
        <p:spPr>
          <a:xfrm>
            <a:off x="1130182" y="3259124"/>
            <a:ext cx="2457450" cy="3314700"/>
          </a:xfrm>
          <a:prstGeom prst="rect">
            <a:avLst/>
          </a:prstGeom>
          <a:ln>
            <a:solidFill>
              <a:schemeClr val="bg1"/>
            </a:solidFill>
          </a:ln>
        </p:spPr>
      </p:pic>
    </p:spTree>
    <p:extLst>
      <p:ext uri="{BB962C8B-B14F-4D97-AF65-F5344CB8AC3E}">
        <p14:creationId xmlns:p14="http://schemas.microsoft.com/office/powerpoint/2010/main" val="20177443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19889</TotalTime>
  <Words>2275</Words>
  <Application>Microsoft Macintosh PowerPoint</Application>
  <PresentationFormat>Widescreen</PresentationFormat>
  <Paragraphs>246</Paragraphs>
  <Slides>21</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Adobe Devanagari</vt:lpstr>
      <vt:lpstr>Arial</vt:lpstr>
      <vt:lpstr>Berlin Sans FB</vt:lpstr>
      <vt:lpstr>Berlin Sans FB Demi</vt:lpstr>
      <vt:lpstr>Calibri</vt:lpstr>
      <vt:lpstr>Corbel</vt:lpstr>
      <vt:lpstr>Wingdings</vt:lpstr>
      <vt:lpstr>Banded</vt:lpstr>
      <vt:lpstr>All About Me </vt:lpstr>
      <vt:lpstr>Word Vocabulary </vt:lpstr>
      <vt:lpstr>PowerPoint Presentation</vt:lpstr>
      <vt:lpstr>TOP TIPS TO CRUISE THROUGH…</vt:lpstr>
      <vt:lpstr>TOP TIPS TO CRUISE THROUGH…</vt:lpstr>
      <vt:lpstr>TOP TIPS TO CRUISE THROUGH…</vt:lpstr>
      <vt:lpstr>Step 1: Access Student Sharepoint</vt:lpstr>
      <vt:lpstr>Step 1: Access Student Sharepoint</vt:lpstr>
      <vt:lpstr>Step 1: Access Student SHarepoint</vt:lpstr>
      <vt:lpstr>Step 1: Access Student SHarepoint</vt:lpstr>
      <vt:lpstr>Step 2:  Download Adobe ACROBAT READER</vt:lpstr>
      <vt:lpstr>Step 3: Download Student E-book</vt:lpstr>
      <vt:lpstr>Step 4: Open your E-book in Adobe</vt:lpstr>
      <vt:lpstr>PowerPoint Presentation</vt:lpstr>
      <vt:lpstr>Activity 1:  Ice Breaker Activity</vt:lpstr>
      <vt:lpstr>Activity 2: Ice Breaker Activity</vt:lpstr>
      <vt:lpstr>Activity 3: What I think about myself  (Pg. 6)</vt:lpstr>
      <vt:lpstr>Activity 4: A letter to me! (Pg. 7)</vt:lpstr>
      <vt:lpstr>Step 1: Create your envelope</vt:lpstr>
      <vt:lpstr>Step 2:  Write your letter</vt:lpstr>
      <vt:lpstr>Step 3: Seal your letter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 About Me </dc:title>
  <dc:creator>GORRINGE Mac [Willetton Senior High School]</dc:creator>
  <cp:lastModifiedBy>HILLMAN Alissa [Willetton Senior High School]</cp:lastModifiedBy>
  <cp:revision>73</cp:revision>
  <dcterms:created xsi:type="dcterms:W3CDTF">2021-09-23T06:45:05Z</dcterms:created>
  <dcterms:modified xsi:type="dcterms:W3CDTF">2023-12-05T06:13:59Z</dcterms:modified>
</cp:coreProperties>
</file>